
<file path=[Content_Types].xml><?xml version="1.0" encoding="utf-8"?>
<Types xmlns="http://schemas.openxmlformats.org/package/2006/content-types">
  <Default Extension="jfif" ContentType="image/jpeg"/>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6"/>
  </p:notesMasterIdLst>
  <p:sldIdLst>
    <p:sldId id="256" r:id="rId2"/>
    <p:sldId id="346" r:id="rId3"/>
    <p:sldId id="367" r:id="rId4"/>
    <p:sldId id="368" r:id="rId5"/>
    <p:sldId id="369" r:id="rId6"/>
    <p:sldId id="370" r:id="rId7"/>
    <p:sldId id="371" r:id="rId8"/>
    <p:sldId id="372" r:id="rId9"/>
    <p:sldId id="399" r:id="rId10"/>
    <p:sldId id="376" r:id="rId11"/>
    <p:sldId id="388" r:id="rId12"/>
    <p:sldId id="390" r:id="rId13"/>
    <p:sldId id="391" r:id="rId14"/>
    <p:sldId id="392" r:id="rId15"/>
    <p:sldId id="394" r:id="rId16"/>
    <p:sldId id="395" r:id="rId17"/>
    <p:sldId id="295" r:id="rId18"/>
    <p:sldId id="296" r:id="rId19"/>
    <p:sldId id="290" r:id="rId20"/>
    <p:sldId id="292" r:id="rId21"/>
    <p:sldId id="398" r:id="rId22"/>
    <p:sldId id="307" r:id="rId23"/>
    <p:sldId id="345" r:id="rId24"/>
    <p:sldId id="400"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58" autoAdjust="0"/>
    <p:restoredTop sz="94660"/>
  </p:normalViewPr>
  <p:slideViewPr>
    <p:cSldViewPr snapToGrid="0">
      <p:cViewPr varScale="1">
        <p:scale>
          <a:sx n="80" d="100"/>
          <a:sy n="80" d="100"/>
        </p:scale>
        <p:origin x="126" y="6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86959D-A8DF-482F-8C0C-86EC463BB44C}"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74594081-5D40-44DF-8EA8-4E103E9631FB}">
      <dgm:prSet/>
      <dgm:spPr/>
      <dgm:t>
        <a:bodyPr/>
        <a:lstStyle/>
        <a:p>
          <a:r>
            <a:rPr lang="en-GB"/>
            <a:t>Formal</a:t>
          </a:r>
          <a:endParaRPr lang="en-US"/>
        </a:p>
      </dgm:t>
    </dgm:pt>
    <dgm:pt modelId="{FAD90878-0292-4FC3-A731-E1FE694BE14F}" type="parTrans" cxnId="{33C2FD22-3A5A-4F0A-9BDD-BAFF565E14FC}">
      <dgm:prSet/>
      <dgm:spPr/>
      <dgm:t>
        <a:bodyPr/>
        <a:lstStyle/>
        <a:p>
          <a:endParaRPr lang="en-US"/>
        </a:p>
      </dgm:t>
    </dgm:pt>
    <dgm:pt modelId="{88C8DFC0-88C6-4D94-879D-C5E2629C3755}" type="sibTrans" cxnId="{33C2FD22-3A5A-4F0A-9BDD-BAFF565E14FC}">
      <dgm:prSet/>
      <dgm:spPr/>
      <dgm:t>
        <a:bodyPr/>
        <a:lstStyle/>
        <a:p>
          <a:endParaRPr lang="en-US"/>
        </a:p>
      </dgm:t>
    </dgm:pt>
    <dgm:pt modelId="{9A78CD17-5582-48EC-977F-3B0A4DE693D0}">
      <dgm:prSet custT="1"/>
      <dgm:spPr/>
      <dgm:t>
        <a:bodyPr/>
        <a:lstStyle/>
        <a:p>
          <a:r>
            <a:rPr lang="en-GB" sz="2000" dirty="0"/>
            <a:t>address the manner in which the law was promulgated </a:t>
          </a:r>
          <a:endParaRPr lang="en-US" sz="2000" dirty="0"/>
        </a:p>
      </dgm:t>
    </dgm:pt>
    <dgm:pt modelId="{B1A15221-A92C-4CFC-9F56-C12EF0EE9B19}" type="parTrans" cxnId="{0248659E-4D3D-4BE0-A286-353B05569449}">
      <dgm:prSet/>
      <dgm:spPr/>
      <dgm:t>
        <a:bodyPr/>
        <a:lstStyle/>
        <a:p>
          <a:endParaRPr lang="en-US"/>
        </a:p>
      </dgm:t>
    </dgm:pt>
    <dgm:pt modelId="{1E608BD9-0523-4740-AC13-D64DE439CF22}" type="sibTrans" cxnId="{0248659E-4D3D-4BE0-A286-353B05569449}">
      <dgm:prSet/>
      <dgm:spPr/>
      <dgm:t>
        <a:bodyPr/>
        <a:lstStyle/>
        <a:p>
          <a:endParaRPr lang="en-US"/>
        </a:p>
      </dgm:t>
    </dgm:pt>
    <dgm:pt modelId="{49B9D32D-0706-48B4-A004-25800DDFDFA2}">
      <dgm:prSet custT="1"/>
      <dgm:spPr/>
      <dgm:t>
        <a:bodyPr/>
        <a:lstStyle/>
        <a:p>
          <a:r>
            <a:rPr lang="en-GB" sz="2000"/>
            <a:t>the clarity of the ensuing norm </a:t>
          </a:r>
          <a:endParaRPr lang="en-US" sz="2000"/>
        </a:p>
      </dgm:t>
    </dgm:pt>
    <dgm:pt modelId="{1CBE0078-5F30-4F54-BFB7-52AACB093CFE}" type="parTrans" cxnId="{4A4AB085-A55A-4B71-8B04-5B29EDD150E5}">
      <dgm:prSet/>
      <dgm:spPr/>
      <dgm:t>
        <a:bodyPr/>
        <a:lstStyle/>
        <a:p>
          <a:endParaRPr lang="en-US"/>
        </a:p>
      </dgm:t>
    </dgm:pt>
    <dgm:pt modelId="{D2CD3440-119E-4045-A082-10C6010302F6}" type="sibTrans" cxnId="{4A4AB085-A55A-4B71-8B04-5B29EDD150E5}">
      <dgm:prSet/>
      <dgm:spPr/>
      <dgm:t>
        <a:bodyPr/>
        <a:lstStyle/>
        <a:p>
          <a:endParaRPr lang="en-US"/>
        </a:p>
      </dgm:t>
    </dgm:pt>
    <dgm:pt modelId="{203618FE-6E3F-4FBF-8E11-0777A994EE9A}">
      <dgm:prSet custT="1"/>
      <dgm:spPr/>
      <dgm:t>
        <a:bodyPr/>
        <a:lstStyle/>
        <a:p>
          <a:r>
            <a:rPr lang="en-GB" sz="2000" dirty="0"/>
            <a:t>the temporal dimension of the enacted norm </a:t>
          </a:r>
          <a:endParaRPr lang="en-US" sz="2000" dirty="0"/>
        </a:p>
      </dgm:t>
    </dgm:pt>
    <dgm:pt modelId="{F7921A22-C93D-4F77-B2A4-7D498E9E4CC1}" type="parTrans" cxnId="{4F281FBC-6771-4E28-910D-EE67C4BE047E}">
      <dgm:prSet/>
      <dgm:spPr/>
      <dgm:t>
        <a:bodyPr/>
        <a:lstStyle/>
        <a:p>
          <a:endParaRPr lang="en-US"/>
        </a:p>
      </dgm:t>
    </dgm:pt>
    <dgm:pt modelId="{D161ACD0-F85A-46D6-9F03-37DA8981DF1B}" type="sibTrans" cxnId="{4F281FBC-6771-4E28-910D-EE67C4BE047E}">
      <dgm:prSet/>
      <dgm:spPr/>
      <dgm:t>
        <a:bodyPr/>
        <a:lstStyle/>
        <a:p>
          <a:endParaRPr lang="en-US"/>
        </a:p>
      </dgm:t>
    </dgm:pt>
    <dgm:pt modelId="{E76FAC5C-3237-45B4-8CA0-EEAF74FAB2E0}">
      <dgm:prSet custT="1"/>
      <dgm:spPr/>
      <dgm:t>
        <a:bodyPr/>
        <a:lstStyle/>
        <a:p>
          <a:r>
            <a:rPr lang="en-GB" sz="2000" dirty="0"/>
            <a:t>not emphasis on content of the law itself </a:t>
          </a:r>
          <a:endParaRPr lang="en-US" sz="2000" dirty="0"/>
        </a:p>
      </dgm:t>
    </dgm:pt>
    <dgm:pt modelId="{E3588DD6-81F4-4FE1-9F2F-D628FE5B462E}" type="parTrans" cxnId="{C5EE5A6B-64DA-4B50-BE7A-82E835A54A2F}">
      <dgm:prSet/>
      <dgm:spPr/>
      <dgm:t>
        <a:bodyPr/>
        <a:lstStyle/>
        <a:p>
          <a:endParaRPr lang="en-US"/>
        </a:p>
      </dgm:t>
    </dgm:pt>
    <dgm:pt modelId="{36E3CF05-2177-427D-8CCC-A636828B038A}" type="sibTrans" cxnId="{C5EE5A6B-64DA-4B50-BE7A-82E835A54A2F}">
      <dgm:prSet/>
      <dgm:spPr/>
      <dgm:t>
        <a:bodyPr/>
        <a:lstStyle/>
        <a:p>
          <a:endParaRPr lang="en-US"/>
        </a:p>
      </dgm:t>
    </dgm:pt>
    <dgm:pt modelId="{6CBD2B2E-0E39-4337-87D5-21E52105488E}">
      <dgm:prSet custT="1"/>
      <dgm:spPr/>
      <dgm:t>
        <a:bodyPr/>
        <a:lstStyle/>
        <a:p>
          <a:r>
            <a:rPr lang="en-GB" sz="2000" dirty="0"/>
            <a:t>North Korea, Nazi Germany</a:t>
          </a:r>
          <a:endParaRPr lang="en-US" sz="2000" dirty="0"/>
        </a:p>
      </dgm:t>
    </dgm:pt>
    <dgm:pt modelId="{292F7DF3-BA34-46A6-9198-07D78C416416}" type="parTrans" cxnId="{B43FBEAE-58FD-4D22-9BD3-51DE19A84241}">
      <dgm:prSet/>
      <dgm:spPr/>
      <dgm:t>
        <a:bodyPr/>
        <a:lstStyle/>
        <a:p>
          <a:endParaRPr lang="en-US"/>
        </a:p>
      </dgm:t>
    </dgm:pt>
    <dgm:pt modelId="{60C0FF3D-8E6B-42C3-A69A-DAA1B2AE0A33}" type="sibTrans" cxnId="{B43FBEAE-58FD-4D22-9BD3-51DE19A84241}">
      <dgm:prSet/>
      <dgm:spPr/>
      <dgm:t>
        <a:bodyPr/>
        <a:lstStyle/>
        <a:p>
          <a:endParaRPr lang="en-US"/>
        </a:p>
      </dgm:t>
    </dgm:pt>
    <dgm:pt modelId="{15A66D5A-7FC5-480F-AF69-28532DECE90D}">
      <dgm:prSet/>
      <dgm:spPr/>
      <dgm:t>
        <a:bodyPr/>
        <a:lstStyle/>
        <a:p>
          <a:r>
            <a:rPr lang="en-GB"/>
            <a:t>Substantive</a:t>
          </a:r>
          <a:endParaRPr lang="en-US"/>
        </a:p>
      </dgm:t>
    </dgm:pt>
    <dgm:pt modelId="{A0935CFD-D590-4FD4-A40E-046397425242}" type="parTrans" cxnId="{80CBB8AF-AEB4-4786-9CCF-5F2A284DE5C6}">
      <dgm:prSet/>
      <dgm:spPr/>
      <dgm:t>
        <a:bodyPr/>
        <a:lstStyle/>
        <a:p>
          <a:endParaRPr lang="en-US"/>
        </a:p>
      </dgm:t>
    </dgm:pt>
    <dgm:pt modelId="{9CA53364-EF9F-4C78-A544-6165CE6AFDFC}" type="sibTrans" cxnId="{80CBB8AF-AEB4-4786-9CCF-5F2A284DE5C6}">
      <dgm:prSet/>
      <dgm:spPr/>
      <dgm:t>
        <a:bodyPr/>
        <a:lstStyle/>
        <a:p>
          <a:endParaRPr lang="en-US"/>
        </a:p>
      </dgm:t>
    </dgm:pt>
    <dgm:pt modelId="{98D6D230-1665-47EA-95E6-0ED3227A5047}">
      <dgm:prSet/>
      <dgm:spPr/>
      <dgm:t>
        <a:bodyPr/>
        <a:lstStyle/>
        <a:p>
          <a:r>
            <a:rPr lang="en-GB" dirty="0"/>
            <a:t>acceptance of the principles suggested by formal theories</a:t>
          </a:r>
          <a:endParaRPr lang="en-US" dirty="0"/>
        </a:p>
      </dgm:t>
    </dgm:pt>
    <dgm:pt modelId="{8BB396F2-EA98-4891-9558-4C77B14FCA75}" type="parTrans" cxnId="{FD5E8824-5DCE-4640-AC23-8CF7EE911CC1}">
      <dgm:prSet/>
      <dgm:spPr/>
      <dgm:t>
        <a:bodyPr/>
        <a:lstStyle/>
        <a:p>
          <a:endParaRPr lang="en-US"/>
        </a:p>
      </dgm:t>
    </dgm:pt>
    <dgm:pt modelId="{284B0F12-290D-47B8-907A-F05C94BFA841}" type="sibTrans" cxnId="{FD5E8824-5DCE-4640-AC23-8CF7EE911CC1}">
      <dgm:prSet/>
      <dgm:spPr/>
      <dgm:t>
        <a:bodyPr/>
        <a:lstStyle/>
        <a:p>
          <a:endParaRPr lang="en-US"/>
        </a:p>
      </dgm:t>
    </dgm:pt>
    <dgm:pt modelId="{6CB5635C-17DE-49A8-907B-F8E6DEF901A7}">
      <dgm:prSet/>
      <dgm:spPr/>
      <dgm:t>
        <a:bodyPr/>
        <a:lstStyle/>
        <a:p>
          <a:r>
            <a:rPr lang="en-GB" dirty="0"/>
            <a:t>Goes beyond that - the content is important</a:t>
          </a:r>
          <a:endParaRPr lang="en-US" dirty="0"/>
        </a:p>
      </dgm:t>
    </dgm:pt>
    <dgm:pt modelId="{17EDBA22-A2C4-4FF7-BC22-E0E060E3BFFC}" type="parTrans" cxnId="{46A02925-13DC-4DD4-8B67-F70345496C9E}">
      <dgm:prSet/>
      <dgm:spPr/>
      <dgm:t>
        <a:bodyPr/>
        <a:lstStyle/>
        <a:p>
          <a:endParaRPr lang="en-US"/>
        </a:p>
      </dgm:t>
    </dgm:pt>
    <dgm:pt modelId="{4FA91E68-C5EE-46BC-AA55-B87725E1CEC1}" type="sibTrans" cxnId="{46A02925-13DC-4DD4-8B67-F70345496C9E}">
      <dgm:prSet/>
      <dgm:spPr/>
      <dgm:t>
        <a:bodyPr/>
        <a:lstStyle/>
        <a:p>
          <a:endParaRPr lang="en-US"/>
        </a:p>
      </dgm:t>
    </dgm:pt>
    <dgm:pt modelId="{A19C41F7-E6E4-46F6-9D9B-80CA8AD957AF}">
      <dgm:prSet/>
      <dgm:spPr/>
      <dgm:t>
        <a:bodyPr/>
        <a:lstStyle/>
        <a:p>
          <a:r>
            <a:rPr lang="en-GB" dirty="0"/>
            <a:t>The rule of law requires that the law respect certain moral conditions.</a:t>
          </a:r>
          <a:endParaRPr lang="en-US" dirty="0"/>
        </a:p>
      </dgm:t>
    </dgm:pt>
    <dgm:pt modelId="{F792181E-5DDB-42DC-B9A2-D6CA9680179C}" type="parTrans" cxnId="{3A22F382-4E02-4BCB-AEF3-4EBFFF5987DC}">
      <dgm:prSet/>
      <dgm:spPr/>
      <dgm:t>
        <a:bodyPr/>
        <a:lstStyle/>
        <a:p>
          <a:endParaRPr lang="en-US"/>
        </a:p>
      </dgm:t>
    </dgm:pt>
    <dgm:pt modelId="{6676F7C0-C3D7-4674-ADBE-13E2AFF3CDD6}" type="sibTrans" cxnId="{3A22F382-4E02-4BCB-AEF3-4EBFFF5987DC}">
      <dgm:prSet/>
      <dgm:spPr/>
      <dgm:t>
        <a:bodyPr/>
        <a:lstStyle/>
        <a:p>
          <a:endParaRPr lang="en-US"/>
        </a:p>
      </dgm:t>
    </dgm:pt>
    <dgm:pt modelId="{36FE20E8-AE81-4AD7-965D-ADF683036B7D}">
      <dgm:prSet/>
      <dgm:spPr/>
      <dgm:t>
        <a:bodyPr/>
        <a:lstStyle/>
        <a:p>
          <a:r>
            <a:rPr lang="en-GB" dirty="0"/>
            <a:t>Dworkin: because the law is fundamentally about providing a just society, the rule of law demands that laws accord with a theory of justice. </a:t>
          </a:r>
          <a:endParaRPr lang="en-US" dirty="0"/>
        </a:p>
      </dgm:t>
    </dgm:pt>
    <dgm:pt modelId="{5BD00B57-80D7-470E-9CBB-8D668792C7EA}" type="parTrans" cxnId="{19F2830E-A310-4D4B-999D-52396B59D722}">
      <dgm:prSet/>
      <dgm:spPr/>
      <dgm:t>
        <a:bodyPr/>
        <a:lstStyle/>
        <a:p>
          <a:endParaRPr lang="en-US"/>
        </a:p>
      </dgm:t>
    </dgm:pt>
    <dgm:pt modelId="{B6C60B36-019F-4B82-82BA-188B49D492F9}" type="sibTrans" cxnId="{19F2830E-A310-4D4B-999D-52396B59D722}">
      <dgm:prSet/>
      <dgm:spPr/>
      <dgm:t>
        <a:bodyPr/>
        <a:lstStyle/>
        <a:p>
          <a:endParaRPr lang="en-US"/>
        </a:p>
      </dgm:t>
    </dgm:pt>
    <dgm:pt modelId="{22593BD3-51D5-4E20-97D7-A590B2EABB33}">
      <dgm:prSet/>
      <dgm:spPr/>
      <dgm:t>
        <a:bodyPr/>
        <a:lstStyle/>
        <a:p>
          <a:r>
            <a:rPr lang="en-GB" dirty="0"/>
            <a:t>Laws create and govern a society, and individuals must have their rights defended within this fundamentally coercive system.</a:t>
          </a:r>
          <a:endParaRPr lang="en-US" dirty="0"/>
        </a:p>
      </dgm:t>
    </dgm:pt>
    <dgm:pt modelId="{3809A261-66DB-4623-A4B1-7E825915BF79}" type="parTrans" cxnId="{E7AD8BD8-9964-4EEE-96A5-62601C8A47F3}">
      <dgm:prSet/>
      <dgm:spPr/>
      <dgm:t>
        <a:bodyPr/>
        <a:lstStyle/>
        <a:p>
          <a:endParaRPr lang="en-US"/>
        </a:p>
      </dgm:t>
    </dgm:pt>
    <dgm:pt modelId="{908CC9DE-61FB-43E8-B9A5-AA3908AD9DAC}" type="sibTrans" cxnId="{E7AD8BD8-9964-4EEE-96A5-62601C8A47F3}">
      <dgm:prSet/>
      <dgm:spPr/>
      <dgm:t>
        <a:bodyPr/>
        <a:lstStyle/>
        <a:p>
          <a:endParaRPr lang="en-US"/>
        </a:p>
      </dgm:t>
    </dgm:pt>
    <dgm:pt modelId="{AAB6098B-277A-4737-8464-3AB4ACC88A0A}">
      <dgm:prSet/>
      <dgm:spPr/>
      <dgm:t>
        <a:bodyPr/>
        <a:lstStyle/>
        <a:p>
          <a:r>
            <a:rPr lang="en-GB"/>
            <a:t>Lord Bingham: the rule of law requires human rights protection.</a:t>
          </a:r>
          <a:endParaRPr lang="en-US"/>
        </a:p>
      </dgm:t>
    </dgm:pt>
    <dgm:pt modelId="{B49F8E51-03A2-4994-90D8-FD72A86F6E34}" type="parTrans" cxnId="{005E5A13-898B-48E6-A86E-0766732250B0}">
      <dgm:prSet/>
      <dgm:spPr/>
      <dgm:t>
        <a:bodyPr/>
        <a:lstStyle/>
        <a:p>
          <a:endParaRPr lang="en-US"/>
        </a:p>
      </dgm:t>
    </dgm:pt>
    <dgm:pt modelId="{51F313E9-43E3-430A-9FA0-3F2DC615E00F}" type="sibTrans" cxnId="{005E5A13-898B-48E6-A86E-0766732250B0}">
      <dgm:prSet/>
      <dgm:spPr/>
      <dgm:t>
        <a:bodyPr/>
        <a:lstStyle/>
        <a:p>
          <a:endParaRPr lang="en-US"/>
        </a:p>
      </dgm:t>
    </dgm:pt>
    <dgm:pt modelId="{338C8EBB-8E3B-4A5B-851D-96ECE270D454}">
      <dgm:prSet/>
      <dgm:spPr/>
      <dgm:t>
        <a:bodyPr/>
        <a:lstStyle/>
        <a:p>
          <a:r>
            <a:rPr lang="en-GB" dirty="0"/>
            <a:t>TRS Allan: Parliamentary sovereignty is based on certain conditions, e.g. liberty, and they cannot be lawfully breached.</a:t>
          </a:r>
          <a:endParaRPr lang="en-US" dirty="0"/>
        </a:p>
      </dgm:t>
    </dgm:pt>
    <dgm:pt modelId="{D900EB80-A754-4E86-B182-4B6E3F0C1B13}" type="parTrans" cxnId="{CDDAD3D4-F11F-4D45-B1B4-CB6FA4C525A8}">
      <dgm:prSet/>
      <dgm:spPr/>
      <dgm:t>
        <a:bodyPr/>
        <a:lstStyle/>
        <a:p>
          <a:endParaRPr lang="en-US"/>
        </a:p>
      </dgm:t>
    </dgm:pt>
    <dgm:pt modelId="{C34CE20E-3B3D-4F04-AE2A-871C85FDAEAE}" type="sibTrans" cxnId="{CDDAD3D4-F11F-4D45-B1B4-CB6FA4C525A8}">
      <dgm:prSet/>
      <dgm:spPr/>
      <dgm:t>
        <a:bodyPr/>
        <a:lstStyle/>
        <a:p>
          <a:endParaRPr lang="en-US"/>
        </a:p>
      </dgm:t>
    </dgm:pt>
    <dgm:pt modelId="{FA2D6F2B-7792-4A57-8A22-D3AEE57B48D1}">
      <dgm:prSet/>
      <dgm:spPr/>
      <dgm:t>
        <a:bodyPr/>
        <a:lstStyle/>
        <a:p>
          <a:r>
            <a:rPr lang="en-GB" dirty="0"/>
            <a:t>This might mean limiting Parliamentary Sovereignty: what if it passed law that breached the rule of law, understood in this broad way? </a:t>
          </a:r>
          <a:endParaRPr lang="en-US" dirty="0"/>
        </a:p>
      </dgm:t>
    </dgm:pt>
    <dgm:pt modelId="{8C344455-120B-46BB-A53F-75B1A89FC117}" type="parTrans" cxnId="{30059EDC-A997-4E4A-B54E-1E482458847F}">
      <dgm:prSet/>
      <dgm:spPr/>
      <dgm:t>
        <a:bodyPr/>
        <a:lstStyle/>
        <a:p>
          <a:endParaRPr lang="en-US"/>
        </a:p>
      </dgm:t>
    </dgm:pt>
    <dgm:pt modelId="{F43114FD-DB1D-4C2E-99F3-2A025B13392A}" type="sibTrans" cxnId="{30059EDC-A997-4E4A-B54E-1E482458847F}">
      <dgm:prSet/>
      <dgm:spPr/>
      <dgm:t>
        <a:bodyPr/>
        <a:lstStyle/>
        <a:p>
          <a:endParaRPr lang="en-US"/>
        </a:p>
      </dgm:t>
    </dgm:pt>
    <dgm:pt modelId="{0503460B-3D28-4D9D-B1B7-92901709EF36}" type="pres">
      <dgm:prSet presAssocID="{8A86959D-A8DF-482F-8C0C-86EC463BB44C}" presName="Name0" presStyleCnt="0">
        <dgm:presLayoutVars>
          <dgm:dir/>
          <dgm:animLvl val="lvl"/>
          <dgm:resizeHandles val="exact"/>
        </dgm:presLayoutVars>
      </dgm:prSet>
      <dgm:spPr/>
    </dgm:pt>
    <dgm:pt modelId="{0107CA17-D05F-4C2A-865D-41D41E5BD090}" type="pres">
      <dgm:prSet presAssocID="{74594081-5D40-44DF-8EA8-4E103E9631FB}" presName="composite" presStyleCnt="0"/>
      <dgm:spPr/>
    </dgm:pt>
    <dgm:pt modelId="{EE73C18C-F781-4AF3-A787-3BCC5898F9AA}" type="pres">
      <dgm:prSet presAssocID="{74594081-5D40-44DF-8EA8-4E103E9631FB}" presName="parTx" presStyleLbl="alignNode1" presStyleIdx="0" presStyleCnt="2">
        <dgm:presLayoutVars>
          <dgm:chMax val="0"/>
          <dgm:chPref val="0"/>
          <dgm:bulletEnabled val="1"/>
        </dgm:presLayoutVars>
      </dgm:prSet>
      <dgm:spPr/>
    </dgm:pt>
    <dgm:pt modelId="{29CE6ED8-F91A-4EC3-A2C3-F426E6A717D5}" type="pres">
      <dgm:prSet presAssocID="{74594081-5D40-44DF-8EA8-4E103E9631FB}" presName="desTx" presStyleLbl="alignAccFollowNode1" presStyleIdx="0" presStyleCnt="2">
        <dgm:presLayoutVars>
          <dgm:bulletEnabled val="1"/>
        </dgm:presLayoutVars>
      </dgm:prSet>
      <dgm:spPr/>
    </dgm:pt>
    <dgm:pt modelId="{E5AD4E46-08E7-4903-8710-E6190E3A4E8F}" type="pres">
      <dgm:prSet presAssocID="{88C8DFC0-88C6-4D94-879D-C5E2629C3755}" presName="space" presStyleCnt="0"/>
      <dgm:spPr/>
    </dgm:pt>
    <dgm:pt modelId="{842EDE39-E819-43C6-8166-1DD5EB5BDFCD}" type="pres">
      <dgm:prSet presAssocID="{15A66D5A-7FC5-480F-AF69-28532DECE90D}" presName="composite" presStyleCnt="0"/>
      <dgm:spPr/>
    </dgm:pt>
    <dgm:pt modelId="{2885A7E6-D8E2-4FB4-98BC-2B78A3E8ED5C}" type="pres">
      <dgm:prSet presAssocID="{15A66D5A-7FC5-480F-AF69-28532DECE90D}" presName="parTx" presStyleLbl="alignNode1" presStyleIdx="1" presStyleCnt="2">
        <dgm:presLayoutVars>
          <dgm:chMax val="0"/>
          <dgm:chPref val="0"/>
          <dgm:bulletEnabled val="1"/>
        </dgm:presLayoutVars>
      </dgm:prSet>
      <dgm:spPr/>
    </dgm:pt>
    <dgm:pt modelId="{95FDF3C9-62AE-4355-A134-5DEA7EE50600}" type="pres">
      <dgm:prSet presAssocID="{15A66D5A-7FC5-480F-AF69-28532DECE90D}" presName="desTx" presStyleLbl="alignAccFollowNode1" presStyleIdx="1" presStyleCnt="2">
        <dgm:presLayoutVars>
          <dgm:bulletEnabled val="1"/>
        </dgm:presLayoutVars>
      </dgm:prSet>
      <dgm:spPr/>
    </dgm:pt>
  </dgm:ptLst>
  <dgm:cxnLst>
    <dgm:cxn modelId="{9BBFF304-F261-41CB-8854-9532222AA7FF}" type="presOf" srcId="{74594081-5D40-44DF-8EA8-4E103E9631FB}" destId="{EE73C18C-F781-4AF3-A787-3BCC5898F9AA}" srcOrd="0" destOrd="0" presId="urn:microsoft.com/office/officeart/2005/8/layout/hList1"/>
    <dgm:cxn modelId="{19F2830E-A310-4D4B-999D-52396B59D722}" srcId="{15A66D5A-7FC5-480F-AF69-28532DECE90D}" destId="{36FE20E8-AE81-4AD7-965D-ADF683036B7D}" srcOrd="3" destOrd="0" parTransId="{5BD00B57-80D7-470E-9CBB-8D668792C7EA}" sibTransId="{B6C60B36-019F-4B82-82BA-188B49D492F9}"/>
    <dgm:cxn modelId="{005E5A13-898B-48E6-A86E-0766732250B0}" srcId="{15A66D5A-7FC5-480F-AF69-28532DECE90D}" destId="{AAB6098B-277A-4737-8464-3AB4ACC88A0A}" srcOrd="5" destOrd="0" parTransId="{B49F8E51-03A2-4994-90D8-FD72A86F6E34}" sibTransId="{51F313E9-43E3-430A-9FA0-3F2DC615E00F}"/>
    <dgm:cxn modelId="{FC221A1F-252E-40F4-BA37-5D160500FDDF}" type="presOf" srcId="{36FE20E8-AE81-4AD7-965D-ADF683036B7D}" destId="{95FDF3C9-62AE-4355-A134-5DEA7EE50600}" srcOrd="0" destOrd="3" presId="urn:microsoft.com/office/officeart/2005/8/layout/hList1"/>
    <dgm:cxn modelId="{1D365F22-0A35-4441-9B3C-8342863D9D83}" type="presOf" srcId="{6CBD2B2E-0E39-4337-87D5-21E52105488E}" destId="{29CE6ED8-F91A-4EC3-A2C3-F426E6A717D5}" srcOrd="0" destOrd="4" presId="urn:microsoft.com/office/officeart/2005/8/layout/hList1"/>
    <dgm:cxn modelId="{33C2FD22-3A5A-4F0A-9BDD-BAFF565E14FC}" srcId="{8A86959D-A8DF-482F-8C0C-86EC463BB44C}" destId="{74594081-5D40-44DF-8EA8-4E103E9631FB}" srcOrd="0" destOrd="0" parTransId="{FAD90878-0292-4FC3-A731-E1FE694BE14F}" sibTransId="{88C8DFC0-88C6-4D94-879D-C5E2629C3755}"/>
    <dgm:cxn modelId="{FD5E8824-5DCE-4640-AC23-8CF7EE911CC1}" srcId="{15A66D5A-7FC5-480F-AF69-28532DECE90D}" destId="{98D6D230-1665-47EA-95E6-0ED3227A5047}" srcOrd="0" destOrd="0" parTransId="{8BB396F2-EA98-4891-9558-4C77B14FCA75}" sibTransId="{284B0F12-290D-47B8-907A-F05C94BFA841}"/>
    <dgm:cxn modelId="{46A02925-13DC-4DD4-8B67-F70345496C9E}" srcId="{15A66D5A-7FC5-480F-AF69-28532DECE90D}" destId="{6CB5635C-17DE-49A8-907B-F8E6DEF901A7}" srcOrd="1" destOrd="0" parTransId="{17EDBA22-A2C4-4FF7-BC22-E0E060E3BFFC}" sibTransId="{4FA91E68-C5EE-46BC-AA55-B87725E1CEC1}"/>
    <dgm:cxn modelId="{89085225-BBC6-4934-87B9-3D2EE53BBDE9}" type="presOf" srcId="{E76FAC5C-3237-45B4-8CA0-EEAF74FAB2E0}" destId="{29CE6ED8-F91A-4EC3-A2C3-F426E6A717D5}" srcOrd="0" destOrd="3" presId="urn:microsoft.com/office/officeart/2005/8/layout/hList1"/>
    <dgm:cxn modelId="{9291A226-C332-42FD-A1EB-DCA33FFB43EB}" type="presOf" srcId="{A19C41F7-E6E4-46F6-9D9B-80CA8AD957AF}" destId="{95FDF3C9-62AE-4355-A134-5DEA7EE50600}" srcOrd="0" destOrd="2" presId="urn:microsoft.com/office/officeart/2005/8/layout/hList1"/>
    <dgm:cxn modelId="{1F08DB2C-8DC5-429A-B084-E7034DE33E88}" type="presOf" srcId="{8A86959D-A8DF-482F-8C0C-86EC463BB44C}" destId="{0503460B-3D28-4D9D-B1B7-92901709EF36}" srcOrd="0" destOrd="0" presId="urn:microsoft.com/office/officeart/2005/8/layout/hList1"/>
    <dgm:cxn modelId="{14072360-B7F0-446F-9BF6-EB2F37850C39}" type="presOf" srcId="{338C8EBB-8E3B-4A5B-851D-96ECE270D454}" destId="{95FDF3C9-62AE-4355-A134-5DEA7EE50600}" srcOrd="0" destOrd="6" presId="urn:microsoft.com/office/officeart/2005/8/layout/hList1"/>
    <dgm:cxn modelId="{80D06443-CB4E-402C-9147-F67DB245B2F7}" type="presOf" srcId="{FA2D6F2B-7792-4A57-8A22-D3AEE57B48D1}" destId="{95FDF3C9-62AE-4355-A134-5DEA7EE50600}" srcOrd="0" destOrd="7" presId="urn:microsoft.com/office/officeart/2005/8/layout/hList1"/>
    <dgm:cxn modelId="{A2BBF065-D9B7-433B-B6A0-2CB918912632}" type="presOf" srcId="{9A78CD17-5582-48EC-977F-3B0A4DE693D0}" destId="{29CE6ED8-F91A-4EC3-A2C3-F426E6A717D5}" srcOrd="0" destOrd="0" presId="urn:microsoft.com/office/officeart/2005/8/layout/hList1"/>
    <dgm:cxn modelId="{ABB8D747-76DA-4CAD-B99A-9C770C8CE463}" type="presOf" srcId="{AAB6098B-277A-4737-8464-3AB4ACC88A0A}" destId="{95FDF3C9-62AE-4355-A134-5DEA7EE50600}" srcOrd="0" destOrd="5" presId="urn:microsoft.com/office/officeart/2005/8/layout/hList1"/>
    <dgm:cxn modelId="{C5EE5A6B-64DA-4B50-BE7A-82E835A54A2F}" srcId="{74594081-5D40-44DF-8EA8-4E103E9631FB}" destId="{E76FAC5C-3237-45B4-8CA0-EEAF74FAB2E0}" srcOrd="3" destOrd="0" parTransId="{E3588DD6-81F4-4FE1-9F2F-D628FE5B462E}" sibTransId="{36E3CF05-2177-427D-8CCC-A636828B038A}"/>
    <dgm:cxn modelId="{3A22F382-4E02-4BCB-AEF3-4EBFFF5987DC}" srcId="{15A66D5A-7FC5-480F-AF69-28532DECE90D}" destId="{A19C41F7-E6E4-46F6-9D9B-80CA8AD957AF}" srcOrd="2" destOrd="0" parTransId="{F792181E-5DDB-42DC-B9A2-D6CA9680179C}" sibTransId="{6676F7C0-C3D7-4674-ADBE-13E2AFF3CDD6}"/>
    <dgm:cxn modelId="{4A4AB085-A55A-4B71-8B04-5B29EDD150E5}" srcId="{74594081-5D40-44DF-8EA8-4E103E9631FB}" destId="{49B9D32D-0706-48B4-A004-25800DDFDFA2}" srcOrd="1" destOrd="0" parTransId="{1CBE0078-5F30-4F54-BFB7-52AACB093CFE}" sibTransId="{D2CD3440-119E-4045-A082-10C6010302F6}"/>
    <dgm:cxn modelId="{0248659E-4D3D-4BE0-A286-353B05569449}" srcId="{74594081-5D40-44DF-8EA8-4E103E9631FB}" destId="{9A78CD17-5582-48EC-977F-3B0A4DE693D0}" srcOrd="0" destOrd="0" parTransId="{B1A15221-A92C-4CFC-9F56-C12EF0EE9B19}" sibTransId="{1E608BD9-0523-4740-AC13-D64DE439CF22}"/>
    <dgm:cxn modelId="{89E617A1-A346-437A-AB45-630D03AEE29F}" type="presOf" srcId="{98D6D230-1665-47EA-95E6-0ED3227A5047}" destId="{95FDF3C9-62AE-4355-A134-5DEA7EE50600}" srcOrd="0" destOrd="0" presId="urn:microsoft.com/office/officeart/2005/8/layout/hList1"/>
    <dgm:cxn modelId="{BEB3FEA5-424E-4462-9681-ED74BD8A06DC}" type="presOf" srcId="{49B9D32D-0706-48B4-A004-25800DDFDFA2}" destId="{29CE6ED8-F91A-4EC3-A2C3-F426E6A717D5}" srcOrd="0" destOrd="1" presId="urn:microsoft.com/office/officeart/2005/8/layout/hList1"/>
    <dgm:cxn modelId="{B43FBEAE-58FD-4D22-9BD3-51DE19A84241}" srcId="{74594081-5D40-44DF-8EA8-4E103E9631FB}" destId="{6CBD2B2E-0E39-4337-87D5-21E52105488E}" srcOrd="4" destOrd="0" parTransId="{292F7DF3-BA34-46A6-9198-07D78C416416}" sibTransId="{60C0FF3D-8E6B-42C3-A69A-DAA1B2AE0A33}"/>
    <dgm:cxn modelId="{80CBB8AF-AEB4-4786-9CCF-5F2A284DE5C6}" srcId="{8A86959D-A8DF-482F-8C0C-86EC463BB44C}" destId="{15A66D5A-7FC5-480F-AF69-28532DECE90D}" srcOrd="1" destOrd="0" parTransId="{A0935CFD-D590-4FD4-A40E-046397425242}" sibTransId="{9CA53364-EF9F-4C78-A544-6165CE6AFDFC}"/>
    <dgm:cxn modelId="{4F281FBC-6771-4E28-910D-EE67C4BE047E}" srcId="{74594081-5D40-44DF-8EA8-4E103E9631FB}" destId="{203618FE-6E3F-4FBF-8E11-0777A994EE9A}" srcOrd="2" destOrd="0" parTransId="{F7921A22-C93D-4F77-B2A4-7D498E9E4CC1}" sibTransId="{D161ACD0-F85A-46D6-9F03-37DA8981DF1B}"/>
    <dgm:cxn modelId="{088DBEC4-6AB3-46EB-AA5D-08CA9333A262}" type="presOf" srcId="{6CB5635C-17DE-49A8-907B-F8E6DEF901A7}" destId="{95FDF3C9-62AE-4355-A134-5DEA7EE50600}" srcOrd="0" destOrd="1" presId="urn:microsoft.com/office/officeart/2005/8/layout/hList1"/>
    <dgm:cxn modelId="{F2E676C9-0C5F-4BA9-BAE8-35B2CDB9F652}" type="presOf" srcId="{15A66D5A-7FC5-480F-AF69-28532DECE90D}" destId="{2885A7E6-D8E2-4FB4-98BC-2B78A3E8ED5C}" srcOrd="0" destOrd="0" presId="urn:microsoft.com/office/officeart/2005/8/layout/hList1"/>
    <dgm:cxn modelId="{CDDAD3D4-F11F-4D45-B1B4-CB6FA4C525A8}" srcId="{15A66D5A-7FC5-480F-AF69-28532DECE90D}" destId="{338C8EBB-8E3B-4A5B-851D-96ECE270D454}" srcOrd="6" destOrd="0" parTransId="{D900EB80-A754-4E86-B182-4B6E3F0C1B13}" sibTransId="{C34CE20E-3B3D-4F04-AE2A-871C85FDAEAE}"/>
    <dgm:cxn modelId="{E7AD8BD8-9964-4EEE-96A5-62601C8A47F3}" srcId="{15A66D5A-7FC5-480F-AF69-28532DECE90D}" destId="{22593BD3-51D5-4E20-97D7-A590B2EABB33}" srcOrd="4" destOrd="0" parTransId="{3809A261-66DB-4623-A4B1-7E825915BF79}" sibTransId="{908CC9DE-61FB-43E8-B9A5-AA3908AD9DAC}"/>
    <dgm:cxn modelId="{30059EDC-A997-4E4A-B54E-1E482458847F}" srcId="{15A66D5A-7FC5-480F-AF69-28532DECE90D}" destId="{FA2D6F2B-7792-4A57-8A22-D3AEE57B48D1}" srcOrd="7" destOrd="0" parTransId="{8C344455-120B-46BB-A53F-75B1A89FC117}" sibTransId="{F43114FD-DB1D-4C2E-99F3-2A025B13392A}"/>
    <dgm:cxn modelId="{EE11A6F2-266F-4C14-947B-8B49BEBB3426}" type="presOf" srcId="{22593BD3-51D5-4E20-97D7-A590B2EABB33}" destId="{95FDF3C9-62AE-4355-A134-5DEA7EE50600}" srcOrd="0" destOrd="4" presId="urn:microsoft.com/office/officeart/2005/8/layout/hList1"/>
    <dgm:cxn modelId="{D23011FC-BF63-4F5D-86E7-4AFEF881DAB7}" type="presOf" srcId="{203618FE-6E3F-4FBF-8E11-0777A994EE9A}" destId="{29CE6ED8-F91A-4EC3-A2C3-F426E6A717D5}" srcOrd="0" destOrd="2" presId="urn:microsoft.com/office/officeart/2005/8/layout/hList1"/>
    <dgm:cxn modelId="{B732DED3-5671-4601-8E35-065AE574ED7F}" type="presParOf" srcId="{0503460B-3D28-4D9D-B1B7-92901709EF36}" destId="{0107CA17-D05F-4C2A-865D-41D41E5BD090}" srcOrd="0" destOrd="0" presId="urn:microsoft.com/office/officeart/2005/8/layout/hList1"/>
    <dgm:cxn modelId="{EDF26418-AC6F-4C89-841A-2038F0855BF4}" type="presParOf" srcId="{0107CA17-D05F-4C2A-865D-41D41E5BD090}" destId="{EE73C18C-F781-4AF3-A787-3BCC5898F9AA}" srcOrd="0" destOrd="0" presId="urn:microsoft.com/office/officeart/2005/8/layout/hList1"/>
    <dgm:cxn modelId="{E10D10C7-5185-4C50-A8AF-0AE8D4D50212}" type="presParOf" srcId="{0107CA17-D05F-4C2A-865D-41D41E5BD090}" destId="{29CE6ED8-F91A-4EC3-A2C3-F426E6A717D5}" srcOrd="1" destOrd="0" presId="urn:microsoft.com/office/officeart/2005/8/layout/hList1"/>
    <dgm:cxn modelId="{1C8DFBBD-7A64-4029-85AF-C9FFCA4B9EE3}" type="presParOf" srcId="{0503460B-3D28-4D9D-B1B7-92901709EF36}" destId="{E5AD4E46-08E7-4903-8710-E6190E3A4E8F}" srcOrd="1" destOrd="0" presId="urn:microsoft.com/office/officeart/2005/8/layout/hList1"/>
    <dgm:cxn modelId="{A44E53B2-0F51-4FF6-82EB-5B63667A08F4}" type="presParOf" srcId="{0503460B-3D28-4D9D-B1B7-92901709EF36}" destId="{842EDE39-E819-43C6-8166-1DD5EB5BDFCD}" srcOrd="2" destOrd="0" presId="urn:microsoft.com/office/officeart/2005/8/layout/hList1"/>
    <dgm:cxn modelId="{3E14163B-4821-46E7-901E-B0540E821430}" type="presParOf" srcId="{842EDE39-E819-43C6-8166-1DD5EB5BDFCD}" destId="{2885A7E6-D8E2-4FB4-98BC-2B78A3E8ED5C}" srcOrd="0" destOrd="0" presId="urn:microsoft.com/office/officeart/2005/8/layout/hList1"/>
    <dgm:cxn modelId="{BFBB8967-3D2A-4E5E-93E3-0D8F8D810DB3}" type="presParOf" srcId="{842EDE39-E819-43C6-8166-1DD5EB5BDFCD}" destId="{95FDF3C9-62AE-4355-A134-5DEA7EE5060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73C18C-F781-4AF3-A787-3BCC5898F9AA}">
      <dsp:nvSpPr>
        <dsp:cNvPr id="0" name=""/>
        <dsp:cNvSpPr/>
      </dsp:nvSpPr>
      <dsp:spPr>
        <a:xfrm>
          <a:off x="36" y="286301"/>
          <a:ext cx="3532444" cy="4320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GB" sz="1500" kern="1200"/>
            <a:t>Formal</a:t>
          </a:r>
          <a:endParaRPr lang="en-US" sz="1500" kern="1200"/>
        </a:p>
      </dsp:txBody>
      <dsp:txXfrm>
        <a:off x="36" y="286301"/>
        <a:ext cx="3532444" cy="432000"/>
      </dsp:txXfrm>
    </dsp:sp>
    <dsp:sp modelId="{29CE6ED8-F91A-4EC3-A2C3-F426E6A717D5}">
      <dsp:nvSpPr>
        <dsp:cNvPr id="0" name=""/>
        <dsp:cNvSpPr/>
      </dsp:nvSpPr>
      <dsp:spPr>
        <a:xfrm>
          <a:off x="36" y="718301"/>
          <a:ext cx="3532444" cy="5280693"/>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GB" sz="2000" kern="1200" dirty="0"/>
            <a:t>address the manner in which the law was promulgated </a:t>
          </a:r>
          <a:endParaRPr lang="en-US" sz="2000" kern="1200" dirty="0"/>
        </a:p>
        <a:p>
          <a:pPr marL="228600" lvl="1" indent="-228600" algn="l" defTabSz="889000">
            <a:lnSpc>
              <a:spcPct val="90000"/>
            </a:lnSpc>
            <a:spcBef>
              <a:spcPct val="0"/>
            </a:spcBef>
            <a:spcAft>
              <a:spcPct val="15000"/>
            </a:spcAft>
            <a:buChar char="•"/>
          </a:pPr>
          <a:r>
            <a:rPr lang="en-GB" sz="2000" kern="1200"/>
            <a:t>the clarity of the ensuing norm </a:t>
          </a:r>
          <a:endParaRPr lang="en-US" sz="2000" kern="1200"/>
        </a:p>
        <a:p>
          <a:pPr marL="228600" lvl="1" indent="-228600" algn="l" defTabSz="889000">
            <a:lnSpc>
              <a:spcPct val="90000"/>
            </a:lnSpc>
            <a:spcBef>
              <a:spcPct val="0"/>
            </a:spcBef>
            <a:spcAft>
              <a:spcPct val="15000"/>
            </a:spcAft>
            <a:buChar char="•"/>
          </a:pPr>
          <a:r>
            <a:rPr lang="en-GB" sz="2000" kern="1200" dirty="0"/>
            <a:t>the temporal dimension of the enacted norm </a:t>
          </a:r>
          <a:endParaRPr lang="en-US" sz="2000" kern="1200" dirty="0"/>
        </a:p>
        <a:p>
          <a:pPr marL="228600" lvl="1" indent="-228600" algn="l" defTabSz="889000">
            <a:lnSpc>
              <a:spcPct val="90000"/>
            </a:lnSpc>
            <a:spcBef>
              <a:spcPct val="0"/>
            </a:spcBef>
            <a:spcAft>
              <a:spcPct val="15000"/>
            </a:spcAft>
            <a:buChar char="•"/>
          </a:pPr>
          <a:r>
            <a:rPr lang="en-GB" sz="2000" kern="1200" dirty="0"/>
            <a:t>not emphasis on content of the law itself </a:t>
          </a:r>
          <a:endParaRPr lang="en-US" sz="2000" kern="1200" dirty="0"/>
        </a:p>
        <a:p>
          <a:pPr marL="228600" lvl="1" indent="-228600" algn="l" defTabSz="889000">
            <a:lnSpc>
              <a:spcPct val="90000"/>
            </a:lnSpc>
            <a:spcBef>
              <a:spcPct val="0"/>
            </a:spcBef>
            <a:spcAft>
              <a:spcPct val="15000"/>
            </a:spcAft>
            <a:buChar char="•"/>
          </a:pPr>
          <a:r>
            <a:rPr lang="en-GB" sz="2000" kern="1200" dirty="0"/>
            <a:t>North Korea, Nazi Germany</a:t>
          </a:r>
          <a:endParaRPr lang="en-US" sz="2000" kern="1200" dirty="0"/>
        </a:p>
      </dsp:txBody>
      <dsp:txXfrm>
        <a:off x="36" y="718301"/>
        <a:ext cx="3532444" cy="5280693"/>
      </dsp:txXfrm>
    </dsp:sp>
    <dsp:sp modelId="{2885A7E6-D8E2-4FB4-98BC-2B78A3E8ED5C}">
      <dsp:nvSpPr>
        <dsp:cNvPr id="0" name=""/>
        <dsp:cNvSpPr/>
      </dsp:nvSpPr>
      <dsp:spPr>
        <a:xfrm>
          <a:off x="4027023" y="286301"/>
          <a:ext cx="3532444" cy="432000"/>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GB" sz="1500" kern="1200"/>
            <a:t>Substantive</a:t>
          </a:r>
          <a:endParaRPr lang="en-US" sz="1500" kern="1200"/>
        </a:p>
      </dsp:txBody>
      <dsp:txXfrm>
        <a:off x="4027023" y="286301"/>
        <a:ext cx="3532444" cy="432000"/>
      </dsp:txXfrm>
    </dsp:sp>
    <dsp:sp modelId="{95FDF3C9-62AE-4355-A134-5DEA7EE50600}">
      <dsp:nvSpPr>
        <dsp:cNvPr id="0" name=""/>
        <dsp:cNvSpPr/>
      </dsp:nvSpPr>
      <dsp:spPr>
        <a:xfrm>
          <a:off x="4027023" y="718301"/>
          <a:ext cx="3532444" cy="5280693"/>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GB" sz="1500" kern="1200" dirty="0"/>
            <a:t>acceptance of the principles suggested by formal theories</a:t>
          </a:r>
          <a:endParaRPr lang="en-US" sz="1500" kern="1200" dirty="0"/>
        </a:p>
        <a:p>
          <a:pPr marL="114300" lvl="1" indent="-114300" algn="l" defTabSz="666750">
            <a:lnSpc>
              <a:spcPct val="90000"/>
            </a:lnSpc>
            <a:spcBef>
              <a:spcPct val="0"/>
            </a:spcBef>
            <a:spcAft>
              <a:spcPct val="15000"/>
            </a:spcAft>
            <a:buChar char="•"/>
          </a:pPr>
          <a:r>
            <a:rPr lang="en-GB" sz="1500" kern="1200" dirty="0"/>
            <a:t>Goes beyond that - the content is important</a:t>
          </a:r>
          <a:endParaRPr lang="en-US" sz="1500" kern="1200" dirty="0"/>
        </a:p>
        <a:p>
          <a:pPr marL="114300" lvl="1" indent="-114300" algn="l" defTabSz="666750">
            <a:lnSpc>
              <a:spcPct val="90000"/>
            </a:lnSpc>
            <a:spcBef>
              <a:spcPct val="0"/>
            </a:spcBef>
            <a:spcAft>
              <a:spcPct val="15000"/>
            </a:spcAft>
            <a:buChar char="•"/>
          </a:pPr>
          <a:r>
            <a:rPr lang="en-GB" sz="1500" kern="1200" dirty="0"/>
            <a:t>The rule of law requires that the law respect certain moral conditions.</a:t>
          </a:r>
          <a:endParaRPr lang="en-US" sz="1500" kern="1200" dirty="0"/>
        </a:p>
        <a:p>
          <a:pPr marL="114300" lvl="1" indent="-114300" algn="l" defTabSz="666750">
            <a:lnSpc>
              <a:spcPct val="90000"/>
            </a:lnSpc>
            <a:spcBef>
              <a:spcPct val="0"/>
            </a:spcBef>
            <a:spcAft>
              <a:spcPct val="15000"/>
            </a:spcAft>
            <a:buChar char="•"/>
          </a:pPr>
          <a:r>
            <a:rPr lang="en-GB" sz="1500" kern="1200" dirty="0"/>
            <a:t>Dworkin: because the law is fundamentally about providing a just society, the rule of law demands that laws accord with a theory of justice. </a:t>
          </a:r>
          <a:endParaRPr lang="en-US" sz="1500" kern="1200" dirty="0"/>
        </a:p>
        <a:p>
          <a:pPr marL="114300" lvl="1" indent="-114300" algn="l" defTabSz="666750">
            <a:lnSpc>
              <a:spcPct val="90000"/>
            </a:lnSpc>
            <a:spcBef>
              <a:spcPct val="0"/>
            </a:spcBef>
            <a:spcAft>
              <a:spcPct val="15000"/>
            </a:spcAft>
            <a:buChar char="•"/>
          </a:pPr>
          <a:r>
            <a:rPr lang="en-GB" sz="1500" kern="1200" dirty="0"/>
            <a:t>Laws create and govern a society, and individuals must have their rights defended within this fundamentally coercive system.</a:t>
          </a:r>
          <a:endParaRPr lang="en-US" sz="1500" kern="1200" dirty="0"/>
        </a:p>
        <a:p>
          <a:pPr marL="114300" lvl="1" indent="-114300" algn="l" defTabSz="666750">
            <a:lnSpc>
              <a:spcPct val="90000"/>
            </a:lnSpc>
            <a:spcBef>
              <a:spcPct val="0"/>
            </a:spcBef>
            <a:spcAft>
              <a:spcPct val="15000"/>
            </a:spcAft>
            <a:buChar char="•"/>
          </a:pPr>
          <a:r>
            <a:rPr lang="en-GB" sz="1500" kern="1200"/>
            <a:t>Lord Bingham: the rule of law requires human rights protection.</a:t>
          </a:r>
          <a:endParaRPr lang="en-US" sz="1500" kern="1200"/>
        </a:p>
        <a:p>
          <a:pPr marL="114300" lvl="1" indent="-114300" algn="l" defTabSz="666750">
            <a:lnSpc>
              <a:spcPct val="90000"/>
            </a:lnSpc>
            <a:spcBef>
              <a:spcPct val="0"/>
            </a:spcBef>
            <a:spcAft>
              <a:spcPct val="15000"/>
            </a:spcAft>
            <a:buChar char="•"/>
          </a:pPr>
          <a:r>
            <a:rPr lang="en-GB" sz="1500" kern="1200" dirty="0"/>
            <a:t>TRS Allan: Parliamentary sovereignty is based on certain conditions, e.g. liberty, and they cannot be lawfully breached.</a:t>
          </a:r>
          <a:endParaRPr lang="en-US" sz="1500" kern="1200" dirty="0"/>
        </a:p>
        <a:p>
          <a:pPr marL="114300" lvl="1" indent="-114300" algn="l" defTabSz="666750">
            <a:lnSpc>
              <a:spcPct val="90000"/>
            </a:lnSpc>
            <a:spcBef>
              <a:spcPct val="0"/>
            </a:spcBef>
            <a:spcAft>
              <a:spcPct val="15000"/>
            </a:spcAft>
            <a:buChar char="•"/>
          </a:pPr>
          <a:r>
            <a:rPr lang="en-GB" sz="1500" kern="1200" dirty="0"/>
            <a:t>This might mean limiting Parliamentary Sovereignty: what if it passed law that breached the rule of law, understood in this broad way? </a:t>
          </a:r>
          <a:endParaRPr lang="en-US" sz="1500" kern="1200" dirty="0"/>
        </a:p>
      </dsp:txBody>
      <dsp:txXfrm>
        <a:off x="4027023" y="718301"/>
        <a:ext cx="3532444" cy="5280693"/>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872CEA-E41C-5F44-B3C2-52F50695C92A}" type="datetimeFigureOut">
              <a:rPr lang="en-GB" smtClean="0"/>
              <a:t>02/11/2022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5FD1CC-3794-EF40-B452-A5E25E0AAEAC}" type="slidenum">
              <a:rPr lang="en-GB" smtClean="0"/>
              <a:t>‹#›</a:t>
            </a:fld>
            <a:endParaRPr lang="en-GB"/>
          </a:p>
        </p:txBody>
      </p:sp>
    </p:spTree>
    <p:extLst>
      <p:ext uri="{BB962C8B-B14F-4D97-AF65-F5344CB8AC3E}">
        <p14:creationId xmlns:p14="http://schemas.microsoft.com/office/powerpoint/2010/main" val="1209882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485584D-7D79-4248-9986-4CA35242F944}"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731895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85584D-7D79-4248-9986-4CA35242F944}"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985707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85584D-7D79-4248-9986-4CA35242F944}"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7154516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9512B3E8-48F1-4B23-8498-D8A04A81EC9C}" type="datetimeFigureOut">
              <a:rPr lang="en-US" smtClean="0"/>
              <a:t>11/2/2022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1942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85584D-7D79-4248-9986-4CA35242F944}"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1495380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85584D-7D79-4248-9986-4CA35242F944}"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599498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85584D-7D79-4248-9986-4CA35242F944}" type="datetimeFigureOut">
              <a:rPr lang="en-US" smtClean="0"/>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2738833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85584D-7D79-4248-9986-4CA35242F944}" type="datetimeFigureOut">
              <a:rPr lang="en-US" smtClean="0"/>
              <a:t>11/2/2022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066898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85584D-7D79-4248-9986-4CA35242F944}" type="datetimeFigureOut">
              <a:rPr lang="en-US" smtClean="0"/>
              <a:t>11/2/2022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1073058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85584D-7D79-4248-9986-4CA35242F944}" type="datetimeFigureOut">
              <a:rPr lang="en-US" smtClean="0"/>
              <a:t>11/2/2022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168864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85584D-7D79-4248-9986-4CA35242F944}" type="datetimeFigureOut">
              <a:rPr lang="en-US" smtClean="0"/>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157696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85584D-7D79-4248-9986-4CA35242F944}" type="datetimeFigureOut">
              <a:rPr lang="en-US" smtClean="0"/>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607748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85584D-7D79-4248-9986-4CA35242F944}" type="datetimeFigureOut">
              <a:rPr lang="en-US" smtClean="0"/>
              <a:t>11/2/2022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590046-DA73-4BBF-84B5-C08E6F75191A}" type="slidenum">
              <a:rPr lang="en-US" smtClean="0"/>
              <a:t>‹#›</a:t>
            </a:fld>
            <a:endParaRPr lang="en-US"/>
          </a:p>
        </p:txBody>
      </p:sp>
    </p:spTree>
    <p:extLst>
      <p:ext uri="{BB962C8B-B14F-4D97-AF65-F5344CB8AC3E}">
        <p14:creationId xmlns:p14="http://schemas.microsoft.com/office/powerpoint/2010/main" val="420846183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fs2.american.edu/dfagel/www/Philosophers/Raz/Rule%20of%20Law%20and%20its%20Virtue_%20%20Joseph%20Raz.pdf"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 name="Rectangle 49">
            <a:extLst>
              <a:ext uri="{FF2B5EF4-FFF2-40B4-BE49-F238E27FC236}">
                <a16:creationId xmlns:a16="http://schemas.microsoft.com/office/drawing/2014/main" id="{04A130CA-991E-4C92-A494-EB7D8666EF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FC3C749F-9A26-4B1E-BC2E-572D03DF9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872577" y="1372793"/>
            <a:ext cx="6135300" cy="5537781"/>
          </a:xfrm>
          <a:custGeom>
            <a:avLst/>
            <a:gdLst>
              <a:gd name="connsiteX0" fmla="*/ 0 w 6135300"/>
              <a:gd name="connsiteY0" fmla="*/ 0 h 5537781"/>
              <a:gd name="connsiteX1" fmla="*/ 6135300 w 6135300"/>
              <a:gd name="connsiteY1" fmla="*/ 0 h 5537781"/>
              <a:gd name="connsiteX2" fmla="*/ 6135300 w 6135300"/>
              <a:gd name="connsiteY2" fmla="*/ 3548931 h 5537781"/>
              <a:gd name="connsiteX3" fmla="*/ 4146451 w 6135300"/>
              <a:gd name="connsiteY3" fmla="*/ 5537781 h 5537781"/>
              <a:gd name="connsiteX4" fmla="*/ 0 w 6135300"/>
              <a:gd name="connsiteY4" fmla="*/ 1391331 h 5537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5300" h="5537781">
                <a:moveTo>
                  <a:pt x="0" y="0"/>
                </a:moveTo>
                <a:lnTo>
                  <a:pt x="6135300" y="0"/>
                </a:lnTo>
                <a:lnTo>
                  <a:pt x="6135300" y="3548931"/>
                </a:lnTo>
                <a:lnTo>
                  <a:pt x="4146451" y="5537781"/>
                </a:lnTo>
                <a:lnTo>
                  <a:pt x="0" y="1391331"/>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sky, outdoor, clouds&#10;&#10;Description automatically generated">
            <a:extLst>
              <a:ext uri="{FF2B5EF4-FFF2-40B4-BE49-F238E27FC236}">
                <a16:creationId xmlns:a16="http://schemas.microsoft.com/office/drawing/2014/main" id="{1C776A74-07C0-403E-AD4C-FA543EC2B45D}"/>
              </a:ext>
            </a:extLst>
          </p:cNvPr>
          <p:cNvPicPr>
            <a:picLocks noChangeAspect="1"/>
          </p:cNvPicPr>
          <p:nvPr/>
        </p:nvPicPr>
        <p:blipFill rotWithShape="1">
          <a:blip r:embed="rId2">
            <a:extLst>
              <a:ext uri="{28A0092B-C50C-407E-A947-70E740481C1C}">
                <a14:useLocalDpi xmlns:a14="http://schemas.microsoft.com/office/drawing/2010/main" val="0"/>
              </a:ext>
            </a:extLst>
          </a:blip>
          <a:srcRect t="6100"/>
          <a:stretch/>
        </p:blipFill>
        <p:spPr>
          <a:xfrm>
            <a:off x="2747771" y="1"/>
            <a:ext cx="8557447" cy="5347244"/>
          </a:xfrm>
          <a:custGeom>
            <a:avLst/>
            <a:gdLst/>
            <a:ahLst/>
            <a:cxnLst/>
            <a:rect l="l" t="t" r="r" b="b"/>
            <a:pathLst>
              <a:path w="9366779" h="5852967">
                <a:moveTo>
                  <a:pt x="1169579" y="0"/>
                </a:moveTo>
                <a:lnTo>
                  <a:pt x="8197201" y="0"/>
                </a:lnTo>
                <a:lnTo>
                  <a:pt x="9366779" y="1169579"/>
                </a:lnTo>
                <a:lnTo>
                  <a:pt x="4683391" y="5852967"/>
                </a:lnTo>
                <a:lnTo>
                  <a:pt x="0" y="1169579"/>
                </a:lnTo>
                <a:close/>
              </a:path>
            </a:pathLst>
          </a:custGeom>
        </p:spPr>
      </p:pic>
      <p:sp>
        <p:nvSpPr>
          <p:cNvPr id="54" name="Freeform: Shape 53">
            <a:extLst>
              <a:ext uri="{FF2B5EF4-FFF2-40B4-BE49-F238E27FC236}">
                <a16:creationId xmlns:a16="http://schemas.microsoft.com/office/drawing/2014/main" id="{F98D51C6-1188-49B8-B829-31D2C2813F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050242" y="292975"/>
            <a:ext cx="5056735" cy="9206602"/>
          </a:xfrm>
          <a:custGeom>
            <a:avLst/>
            <a:gdLst>
              <a:gd name="connsiteX0" fmla="*/ 0 w 5053652"/>
              <a:gd name="connsiteY0" fmla="*/ 209273 h 9200989"/>
              <a:gd name="connsiteX1" fmla="*/ 209274 w 5053652"/>
              <a:gd name="connsiteY1" fmla="*/ 0 h 9200989"/>
              <a:gd name="connsiteX2" fmla="*/ 5053652 w 5053652"/>
              <a:gd name="connsiteY2" fmla="*/ 4844379 h 9200989"/>
              <a:gd name="connsiteX3" fmla="*/ 697042 w 5053652"/>
              <a:gd name="connsiteY3" fmla="*/ 9200989 h 9200989"/>
              <a:gd name="connsiteX4" fmla="*/ 0 w 5053652"/>
              <a:gd name="connsiteY4" fmla="*/ 9200989 h 920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3652" h="9200989">
                <a:moveTo>
                  <a:pt x="0" y="209273"/>
                </a:moveTo>
                <a:lnTo>
                  <a:pt x="209274" y="0"/>
                </a:lnTo>
                <a:lnTo>
                  <a:pt x="5053652" y="4844379"/>
                </a:lnTo>
                <a:lnTo>
                  <a:pt x="697042" y="9200989"/>
                </a:lnTo>
                <a:lnTo>
                  <a:pt x="0" y="9200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Isosceles Triangle 55">
            <a:extLst>
              <a:ext uri="{FF2B5EF4-FFF2-40B4-BE49-F238E27FC236}">
                <a16:creationId xmlns:a16="http://schemas.microsoft.com/office/drawing/2014/main" id="{456BA586-8922-4113-BD35-BBF1EB1A1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6909" y="5272381"/>
            <a:ext cx="3171238" cy="1585619"/>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B497CCB5-5FC2-473C-AFCC-2430CEF1D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861739" y="2074303"/>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ame 59">
            <a:extLst>
              <a:ext uri="{FF2B5EF4-FFF2-40B4-BE49-F238E27FC236}">
                <a16:creationId xmlns:a16="http://schemas.microsoft.com/office/drawing/2014/main" id="{599C8C75-BFDF-44E7-A028-EEB5EDD58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423102" y="1635666"/>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E154C4B4-6A73-4E6B-ACDB-6D339B02D562}"/>
              </a:ext>
            </a:extLst>
          </p:cNvPr>
          <p:cNvSpPr>
            <a:spLocks noGrp="1"/>
          </p:cNvSpPr>
          <p:nvPr>
            <p:ph type="ctrTitle"/>
          </p:nvPr>
        </p:nvSpPr>
        <p:spPr>
          <a:xfrm>
            <a:off x="1810661" y="2561391"/>
            <a:ext cx="3618284" cy="1345720"/>
          </a:xfrm>
          <a:noFill/>
        </p:spPr>
        <p:txBody>
          <a:bodyPr anchor="ctr">
            <a:normAutofit/>
          </a:bodyPr>
          <a:lstStyle/>
          <a:p>
            <a:r>
              <a:rPr lang="en-GB" sz="2800" dirty="0">
                <a:solidFill>
                  <a:srgbClr val="080808"/>
                </a:solidFill>
              </a:rPr>
              <a:t>PUBLIC LAW: Lecture 4</a:t>
            </a:r>
          </a:p>
        </p:txBody>
      </p:sp>
      <p:sp>
        <p:nvSpPr>
          <p:cNvPr id="6" name="AutoShape 6" descr="Chamber-House-of-Commons-Houses-Parliament-London.webp (1600×1065)">
            <a:extLst>
              <a:ext uri="{FF2B5EF4-FFF2-40B4-BE49-F238E27FC236}">
                <a16:creationId xmlns:a16="http://schemas.microsoft.com/office/drawing/2014/main" id="{E1EB2C98-418F-4A54-982A-F12D6853D1E4}"/>
              </a:ext>
            </a:extLst>
          </p:cNvPr>
          <p:cNvSpPr>
            <a:spLocks noGrp="1" noChangeAspect="1" noChangeArrowheads="1"/>
          </p:cNvSpPr>
          <p:nvPr>
            <p:ph type="subTitle" idx="1"/>
          </p:nvPr>
        </p:nvSpPr>
        <p:spPr bwMode="auto">
          <a:xfrm>
            <a:off x="2214485" y="3830358"/>
            <a:ext cx="2700944" cy="659993"/>
          </a:xfrm>
          <a:prstGeom prst="rect">
            <a:avLst/>
          </a:prstGeom>
          <a:noFill/>
          <a:extLst>
            <a:ext uri="{909E8E84-426E-40DD-AFC4-6F175D3DCCD1}">
              <a14:hiddenFill xmlns:a14="http://schemas.microsoft.com/office/drawing/2010/main">
                <a:solidFill>
                  <a:srgbClr val="FFFFFF"/>
                </a:solidFill>
              </a14:hiddenFill>
            </a:ext>
          </a:extLst>
        </p:spPr>
        <p:txBody>
          <a:bodyPr vert="horz" lIns="91440" tIns="45720" rIns="91440" bIns="45720" numCol="1" anchorCtr="0" compatLnSpc="1">
            <a:prstTxWarp prst="textNoShape">
              <a:avLst/>
            </a:prstTxWarp>
            <a:normAutofit fontScale="25000" lnSpcReduction="20000"/>
          </a:bodyPr>
          <a:lstStyle/>
          <a:p>
            <a:endParaRPr lang="en-GB" sz="1600" dirty="0">
              <a:solidFill>
                <a:srgbClr val="080808"/>
              </a:solidFill>
            </a:endParaRPr>
          </a:p>
          <a:p>
            <a:r>
              <a:rPr lang="en-GB" sz="14400" dirty="0">
                <a:solidFill>
                  <a:srgbClr val="080808"/>
                </a:solidFill>
              </a:rPr>
              <a:t>THE RULE OF LAW</a:t>
            </a:r>
          </a:p>
        </p:txBody>
      </p:sp>
      <p:sp>
        <p:nvSpPr>
          <p:cNvPr id="4" name="AutoShape 2" descr="Chamber-House-of-Commons-Houses-Parliament-London.webp (1600×1065)">
            <a:extLst>
              <a:ext uri="{FF2B5EF4-FFF2-40B4-BE49-F238E27FC236}">
                <a16:creationId xmlns:a16="http://schemas.microsoft.com/office/drawing/2014/main" id="{3EE58BB6-D6D8-4FB6-A47D-4CE6E308A34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192324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F4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32" name="Straight Connector 31">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6F4236"/>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5E5B7D2-3FC3-82C5-7001-FE4E946BCF44}"/>
              </a:ext>
            </a:extLst>
          </p:cNvPr>
          <p:cNvSpPr>
            <a:spLocks noGrp="1"/>
          </p:cNvSpPr>
          <p:nvPr>
            <p:ph type="title"/>
          </p:nvPr>
        </p:nvSpPr>
        <p:spPr>
          <a:xfrm>
            <a:off x="1109980" y="4277356"/>
            <a:ext cx="9966960" cy="1560320"/>
          </a:xfrm>
        </p:spPr>
        <p:txBody>
          <a:bodyPr vert="horz" lIns="91440" tIns="45720" rIns="91440" bIns="45720" rtlCol="0" anchor="b">
            <a:normAutofit/>
          </a:bodyPr>
          <a:lstStyle/>
          <a:p>
            <a:pPr algn="ctr"/>
            <a:r>
              <a:rPr lang="en-US" sz="5400" dirty="0">
                <a:solidFill>
                  <a:srgbClr val="6F4236"/>
                </a:solidFill>
              </a:rPr>
              <a:t>Formal Theories of the Rule of Law</a:t>
            </a:r>
          </a:p>
        </p:txBody>
      </p:sp>
      <p:pic>
        <p:nvPicPr>
          <p:cNvPr id="5" name="Picture 4" descr="Books on a table">
            <a:extLst>
              <a:ext uri="{FF2B5EF4-FFF2-40B4-BE49-F238E27FC236}">
                <a16:creationId xmlns:a16="http://schemas.microsoft.com/office/drawing/2014/main" id="{E18DC983-00D2-76CF-1AE3-6B407BA4AC30}"/>
              </a:ext>
            </a:extLst>
          </p:cNvPr>
          <p:cNvPicPr>
            <a:picLocks noChangeAspect="1"/>
          </p:cNvPicPr>
          <p:nvPr/>
        </p:nvPicPr>
        <p:blipFill rotWithShape="1">
          <a:blip r:embed="rId2"/>
          <a:srcRect t="51818" r="1" b="1"/>
          <a:stretch/>
        </p:blipFill>
        <p:spPr>
          <a:xfrm>
            <a:off x="243840" y="256540"/>
            <a:ext cx="11704320" cy="3764276"/>
          </a:xfrm>
          <a:prstGeom prst="rect">
            <a:avLst/>
          </a:prstGeom>
        </p:spPr>
      </p:pic>
    </p:spTree>
    <p:extLst>
      <p:ext uri="{BB962C8B-B14F-4D97-AF65-F5344CB8AC3E}">
        <p14:creationId xmlns:p14="http://schemas.microsoft.com/office/powerpoint/2010/main" val="779108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6679" y="723898"/>
            <a:ext cx="6002110" cy="1495425"/>
          </a:xfrm>
        </p:spPr>
        <p:txBody>
          <a:bodyPr vert="horz" lIns="91440" tIns="45720" rIns="91440" bIns="45720" rtlCol="0" anchor="ctr">
            <a:normAutofit/>
          </a:bodyPr>
          <a:lstStyle/>
          <a:p>
            <a:r>
              <a:rPr lang="en-US" sz="3400"/>
              <a:t>Joseph Raz ‘the rule of law and its virtue’ in ‘the authority of law: essays on law and morality’ 1979</a:t>
            </a:r>
          </a:p>
        </p:txBody>
      </p:sp>
      <p:sp>
        <p:nvSpPr>
          <p:cNvPr id="3" name="Content Placeholder 2"/>
          <p:cNvSpPr>
            <a:spLocks noGrp="1"/>
          </p:cNvSpPr>
          <p:nvPr>
            <p:ph sz="half" idx="1"/>
          </p:nvPr>
        </p:nvSpPr>
        <p:spPr>
          <a:xfrm>
            <a:off x="836680" y="2405067"/>
            <a:ext cx="6002110" cy="3729034"/>
          </a:xfrm>
        </p:spPr>
        <p:txBody>
          <a:bodyPr vert="horz" lIns="91440" tIns="45720" rIns="91440" bIns="45720" rtlCol="0">
            <a:normAutofit/>
          </a:bodyPr>
          <a:lstStyle/>
          <a:p>
            <a:r>
              <a:rPr lang="en-US" sz="1300" dirty="0"/>
              <a:t>The rule of law is a formal matter. </a:t>
            </a:r>
          </a:p>
          <a:p>
            <a:r>
              <a:rPr lang="en-US" sz="1300" dirty="0"/>
              <a:t>It does not necessarily relate to ideas of the good life, beyond perhaps enshrining them into law. </a:t>
            </a:r>
          </a:p>
          <a:p>
            <a:r>
              <a:rPr lang="en-US" sz="1300" dirty="0"/>
              <a:t>Law is distinct from politics, otherwise ‘law’ ceases to have a discrete meaning:</a:t>
            </a:r>
          </a:p>
          <a:p>
            <a:pPr marL="457200"/>
            <a:r>
              <a:rPr lang="en-US" sz="1300" dirty="0"/>
              <a:t>To be valid, the law must be passed using the correct procedures.</a:t>
            </a:r>
          </a:p>
          <a:p>
            <a:pPr marL="457200"/>
            <a:r>
              <a:rPr lang="en-US" sz="1300" dirty="0"/>
              <a:t>Law must be able to guide conduct and enable you to ‘plan your life’ (but it may be an awful life!).</a:t>
            </a:r>
          </a:p>
          <a:p>
            <a:pPr marL="457200"/>
            <a:r>
              <a:rPr lang="en-US" sz="1300" dirty="0"/>
              <a:t>Laws must be: prospective, transparent, enforced by an independent judiciary, provide for limited executive discretion.</a:t>
            </a:r>
          </a:p>
          <a:p>
            <a:pPr marL="457200"/>
            <a:r>
              <a:rPr lang="en-US" sz="1300" dirty="0"/>
              <a:t>“the rule of law is just one of the virtues which a legal system may possess and by which it is to be judged” </a:t>
            </a:r>
            <a:r>
              <a:rPr lang="en-US" sz="1300" dirty="0">
                <a:sym typeface="Wingdings" panose="05000000000000000000" pitchFamily="2" charset="2"/>
              </a:rPr>
              <a:t> </a:t>
            </a:r>
            <a:r>
              <a:rPr lang="en-US" sz="1300" dirty="0"/>
              <a:t>should not try to read into it other considerations about democracy, human rights, and social justice. </a:t>
            </a:r>
          </a:p>
          <a:p>
            <a:pPr marL="0"/>
            <a:r>
              <a:rPr lang="en-US" sz="1300" dirty="0">
                <a:hlinkClick r:id="rId2"/>
              </a:rPr>
              <a:t>http://fs2.american.edu/dfagel/www/Philosophers/Raz/Rule%20of%20Law%20and%20its%20Virtue_%20%20Joseph%20Raz.pdf</a:t>
            </a:r>
            <a:r>
              <a:rPr lang="en-US" sz="1300" dirty="0"/>
              <a:t> </a:t>
            </a:r>
          </a:p>
          <a:p>
            <a:endParaRPr lang="en-US" sz="1300" dirty="0"/>
          </a:p>
        </p:txBody>
      </p:sp>
      <p:pic>
        <p:nvPicPr>
          <p:cNvPr id="5" name="Picture 2" descr="Joseph Raz - Wikipedia">
            <a:extLst>
              <a:ext uri="{FF2B5EF4-FFF2-40B4-BE49-F238E27FC236}">
                <a16:creationId xmlns:a16="http://schemas.microsoft.com/office/drawing/2014/main" id="{8F8F8391-E653-B346-85DA-0BFBE335359D}"/>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r="7262"/>
          <a:stretch/>
        </p:blipFill>
        <p:spPr bwMode="auto">
          <a:xfrm>
            <a:off x="7199440" y="10"/>
            <a:ext cx="4992560"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51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2A8B7B-F3E0-88AF-9222-95187CCBC1DE}"/>
              </a:ext>
            </a:extLst>
          </p:cNvPr>
          <p:cNvSpPr>
            <a:spLocks noGrp="1"/>
          </p:cNvSpPr>
          <p:nvPr>
            <p:ph type="title"/>
          </p:nvPr>
        </p:nvSpPr>
        <p:spPr>
          <a:xfrm>
            <a:off x="572493" y="238539"/>
            <a:ext cx="11018520" cy="1434415"/>
          </a:xfrm>
        </p:spPr>
        <p:txBody>
          <a:bodyPr anchor="b">
            <a:normAutofit/>
          </a:bodyPr>
          <a:lstStyle/>
          <a:p>
            <a:r>
              <a:rPr lang="en-GB" sz="5400"/>
              <a:t>Lord Bingham</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18CF3DF-1618-05DB-7BAE-A4798247EEDB}"/>
              </a:ext>
            </a:extLst>
          </p:cNvPr>
          <p:cNvSpPr>
            <a:spLocks noGrp="1"/>
          </p:cNvSpPr>
          <p:nvPr>
            <p:ph idx="1"/>
          </p:nvPr>
        </p:nvSpPr>
        <p:spPr>
          <a:xfrm>
            <a:off x="572493" y="2071316"/>
            <a:ext cx="6713552" cy="4119172"/>
          </a:xfrm>
        </p:spPr>
        <p:txBody>
          <a:bodyPr anchor="t">
            <a:normAutofit lnSpcReduction="10000"/>
          </a:bodyPr>
          <a:lstStyle/>
          <a:p>
            <a:pPr marL="0" indent="0">
              <a:buNone/>
            </a:pPr>
            <a:r>
              <a:rPr lang="en-GB" sz="1800" dirty="0"/>
              <a:t>‘The Rule of Law’ (2007) 66 CLJ 67 </a:t>
            </a:r>
          </a:p>
          <a:p>
            <a:pPr marL="0" indent="0">
              <a:buNone/>
            </a:pPr>
            <a:r>
              <a:rPr lang="en-GB" sz="1700" dirty="0"/>
              <a:t>Seven of his eight principles</a:t>
            </a:r>
          </a:p>
          <a:p>
            <a:pPr marL="342900" indent="-342900">
              <a:buFont typeface="+mj-lt"/>
              <a:buAutoNum type="arabicPeriod"/>
            </a:pPr>
            <a:r>
              <a:rPr lang="en-GB" sz="1700" dirty="0"/>
              <a:t>Law should be accessible, clear and predictable;</a:t>
            </a:r>
          </a:p>
          <a:p>
            <a:pPr marL="342900" indent="-342900">
              <a:buFont typeface="+mj-lt"/>
              <a:buAutoNum type="arabicPeriod"/>
            </a:pPr>
            <a:r>
              <a:rPr lang="en-GB" sz="1700" dirty="0"/>
              <a:t>Questions of legal right and liability should be decided by application of the law;</a:t>
            </a:r>
          </a:p>
          <a:p>
            <a:pPr marL="342900" indent="-342900">
              <a:buFont typeface="+mj-lt"/>
              <a:buAutoNum type="arabicPeriod"/>
            </a:pPr>
            <a:r>
              <a:rPr lang="en-GB" sz="1700" dirty="0"/>
              <a:t>The law of the land should apply equally to all, except when objective difference requires differentiation;</a:t>
            </a:r>
          </a:p>
          <a:p>
            <a:pPr marL="342900" indent="-342900">
              <a:buFont typeface="+mj-lt"/>
              <a:buAutoNum type="arabicPeriod"/>
            </a:pPr>
            <a:r>
              <a:rPr lang="en-GB" sz="1700" dirty="0"/>
              <a:t>Public officials should exercise their powers in good faith, and not exceed their powers;</a:t>
            </a:r>
          </a:p>
          <a:p>
            <a:pPr marL="342900" indent="-342900">
              <a:buFont typeface="+mj-lt"/>
              <a:buAutoNum type="arabicPeriod"/>
            </a:pPr>
            <a:r>
              <a:rPr lang="en-GB" sz="1700" dirty="0"/>
              <a:t>A method should be provided, at reasonable cost, to resolve civil disputes;</a:t>
            </a:r>
          </a:p>
          <a:p>
            <a:pPr marL="342900" indent="-342900">
              <a:buFont typeface="+mj-lt"/>
              <a:buAutoNum type="arabicPeriod"/>
            </a:pPr>
            <a:r>
              <a:rPr lang="en-GB" sz="1700" dirty="0"/>
              <a:t>Adjudicative procedures must be provided by the state should be fair;</a:t>
            </a:r>
          </a:p>
          <a:p>
            <a:pPr marL="342900" indent="-342900">
              <a:buFont typeface="+mj-lt"/>
              <a:buAutoNum type="arabicPeriod"/>
            </a:pPr>
            <a:r>
              <a:rPr lang="en-GB" sz="1700" dirty="0"/>
              <a:t>The rule of law requires the state to comply with its obligations in international law.</a:t>
            </a:r>
          </a:p>
          <a:p>
            <a:pPr marL="0" indent="0">
              <a:buNone/>
            </a:pPr>
            <a:endParaRPr lang="en-GB" sz="1700" dirty="0"/>
          </a:p>
          <a:p>
            <a:endParaRPr lang="en-GB" sz="1700" dirty="0"/>
          </a:p>
        </p:txBody>
      </p:sp>
      <p:pic>
        <p:nvPicPr>
          <p:cNvPr id="5" name="Picture 4">
            <a:extLst>
              <a:ext uri="{FF2B5EF4-FFF2-40B4-BE49-F238E27FC236}">
                <a16:creationId xmlns:a16="http://schemas.microsoft.com/office/drawing/2014/main" id="{66CD91A4-C478-BA29-8AF2-F7E0D22E607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39633" r="6312"/>
          <a:stretch/>
        </p:blipFill>
        <p:spPr>
          <a:xfrm>
            <a:off x="7675658" y="2093976"/>
            <a:ext cx="3941064" cy="4096512"/>
          </a:xfrm>
          <a:prstGeom prst="rect">
            <a:avLst/>
          </a:prstGeom>
        </p:spPr>
      </p:pic>
    </p:spTree>
    <p:extLst>
      <p:ext uri="{BB962C8B-B14F-4D97-AF65-F5344CB8AC3E}">
        <p14:creationId xmlns:p14="http://schemas.microsoft.com/office/powerpoint/2010/main" val="2085917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7513C2-14D9-D385-63DE-6796B19A6448}"/>
              </a:ext>
            </a:extLst>
          </p:cNvPr>
          <p:cNvSpPr>
            <a:spLocks noGrp="1"/>
          </p:cNvSpPr>
          <p:nvPr>
            <p:ph type="title"/>
          </p:nvPr>
        </p:nvSpPr>
        <p:spPr>
          <a:xfrm>
            <a:off x="686834" y="1153572"/>
            <a:ext cx="3200400" cy="4461163"/>
          </a:xfrm>
        </p:spPr>
        <p:txBody>
          <a:bodyPr>
            <a:normAutofit/>
          </a:bodyPr>
          <a:lstStyle/>
          <a:p>
            <a:r>
              <a:rPr lang="en-GB" dirty="0">
                <a:solidFill>
                  <a:srgbClr val="FFFFFF"/>
                </a:solidFill>
              </a:rPr>
              <a:t>Formal rule of law in </a:t>
            </a:r>
            <a:r>
              <a:rPr lang="en-GB" u="sng" dirty="0">
                <a:solidFill>
                  <a:srgbClr val="FFFFFF"/>
                </a:solidFill>
              </a:rPr>
              <a:t>context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5A911E2-B145-C515-43E5-8B258629BAB3}"/>
              </a:ext>
            </a:extLst>
          </p:cNvPr>
          <p:cNvSpPr>
            <a:spLocks noGrp="1"/>
          </p:cNvSpPr>
          <p:nvPr>
            <p:ph idx="1"/>
          </p:nvPr>
        </p:nvSpPr>
        <p:spPr>
          <a:xfrm>
            <a:off x="4447308" y="591344"/>
            <a:ext cx="6906491" cy="5585619"/>
          </a:xfrm>
        </p:spPr>
        <p:txBody>
          <a:bodyPr anchor="ctr">
            <a:normAutofit/>
          </a:bodyPr>
          <a:lstStyle/>
          <a:p>
            <a:r>
              <a:rPr lang="en-US" sz="2600" dirty="0"/>
              <a:t>Judicial review (administrative law) secures ‘equality before the law’</a:t>
            </a:r>
          </a:p>
          <a:p>
            <a:r>
              <a:rPr lang="en-US" sz="2600" dirty="0"/>
              <a:t>Legislation is usually made public in good time.</a:t>
            </a:r>
          </a:p>
          <a:p>
            <a:r>
              <a:rPr lang="en-US" sz="2600" dirty="0"/>
              <a:t>Our law tends to be intelligible - at least to people trained in understanding the law.</a:t>
            </a:r>
          </a:p>
          <a:p>
            <a:r>
              <a:rPr lang="en-US" sz="2600" dirty="0"/>
              <a:t>Our laws do not usually have retrospective effect (see your English Legal System notes).</a:t>
            </a:r>
          </a:p>
          <a:p>
            <a:r>
              <a:rPr lang="en-US" sz="2600" dirty="0"/>
              <a:t>Court proceedings are, unless there are exceptional circumstances, accessible to the public.</a:t>
            </a:r>
          </a:p>
          <a:p>
            <a:r>
              <a:rPr lang="en-US" sz="2600" dirty="0"/>
              <a:t>The UK … normally abides by its international law obligations …</a:t>
            </a:r>
          </a:p>
          <a:p>
            <a:endParaRPr lang="en-GB" sz="2600" dirty="0"/>
          </a:p>
        </p:txBody>
      </p:sp>
    </p:spTree>
    <p:extLst>
      <p:ext uri="{BB962C8B-B14F-4D97-AF65-F5344CB8AC3E}">
        <p14:creationId xmlns:p14="http://schemas.microsoft.com/office/powerpoint/2010/main" val="1214372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5304A6-34EB-E140-27BC-F1BB9EE0ED03}"/>
              </a:ext>
            </a:extLst>
          </p:cNvPr>
          <p:cNvSpPr>
            <a:spLocks noGrp="1"/>
          </p:cNvSpPr>
          <p:nvPr>
            <p:ph type="title"/>
          </p:nvPr>
        </p:nvSpPr>
        <p:spPr>
          <a:xfrm>
            <a:off x="686834" y="1153572"/>
            <a:ext cx="3200400" cy="4461163"/>
          </a:xfrm>
        </p:spPr>
        <p:txBody>
          <a:bodyPr>
            <a:normAutofit/>
          </a:bodyPr>
          <a:lstStyle/>
          <a:p>
            <a:r>
              <a:rPr lang="en-GB" dirty="0">
                <a:solidFill>
                  <a:srgbClr val="FFFFFF"/>
                </a:solidFill>
              </a:rPr>
              <a:t>Formal rule of law in </a:t>
            </a:r>
            <a:r>
              <a:rPr lang="en-GB" u="sng" dirty="0">
                <a:solidFill>
                  <a:srgbClr val="FFFFFF"/>
                </a:solidFill>
              </a:rPr>
              <a:t>case law</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2187400-A22F-C22B-53BE-619CDDAB8266}"/>
              </a:ext>
            </a:extLst>
          </p:cNvPr>
          <p:cNvSpPr>
            <a:spLocks noGrp="1"/>
          </p:cNvSpPr>
          <p:nvPr>
            <p:ph idx="1"/>
          </p:nvPr>
        </p:nvSpPr>
        <p:spPr>
          <a:xfrm>
            <a:off x="4447308" y="591344"/>
            <a:ext cx="6906491" cy="5585619"/>
          </a:xfrm>
        </p:spPr>
        <p:txBody>
          <a:bodyPr anchor="ctr">
            <a:normAutofit/>
          </a:bodyPr>
          <a:lstStyle/>
          <a:p>
            <a:r>
              <a:rPr lang="en-US" sz="2000" dirty="0"/>
              <a:t>It is very simple to identify judicial decisions which enforce the ‘core’ rule of law.</a:t>
            </a:r>
          </a:p>
          <a:p>
            <a:r>
              <a:rPr lang="en-US" sz="2000" dirty="0"/>
              <a:t>Government must operate under and within the law: </a:t>
            </a:r>
            <a:r>
              <a:rPr lang="en-US" sz="2000" b="1" dirty="0"/>
              <a:t>see generally judicial review lectures in Term 2.</a:t>
            </a:r>
          </a:p>
          <a:p>
            <a:pPr lvl="1"/>
            <a:r>
              <a:rPr lang="en-US" sz="2000" i="1" dirty="0"/>
              <a:t>Entick v Carrington </a:t>
            </a:r>
            <a:r>
              <a:rPr lang="en-US" sz="2000" dirty="0"/>
              <a:t>(1765) 19 St Tr 1029.</a:t>
            </a:r>
            <a:endParaRPr lang="en-US" sz="2000" i="1" dirty="0"/>
          </a:p>
          <a:p>
            <a:pPr lvl="1"/>
            <a:r>
              <a:rPr lang="en-US" sz="2000" i="1" dirty="0"/>
              <a:t>Padfield v Minister for Agriculture, Fisheries and Food </a:t>
            </a:r>
            <a:r>
              <a:rPr lang="en-US" sz="2000" dirty="0"/>
              <a:t>[1968] AC 997</a:t>
            </a:r>
          </a:p>
          <a:p>
            <a:pPr lvl="1"/>
            <a:r>
              <a:rPr lang="en-US" sz="2000" i="1" dirty="0" err="1"/>
              <a:t>Anisminic</a:t>
            </a:r>
            <a:r>
              <a:rPr lang="en-US" sz="2000" i="1" dirty="0"/>
              <a:t> Ltd v Foreign Compensation Commission</a:t>
            </a:r>
            <a:r>
              <a:rPr lang="en-US" sz="2000" dirty="0"/>
              <a:t> [1969] 2 AC 147 – </a:t>
            </a:r>
            <a:r>
              <a:rPr lang="en-US" sz="2000"/>
              <a:t>ouster clause</a:t>
            </a:r>
            <a:endParaRPr lang="en-US" sz="2000" dirty="0"/>
          </a:p>
          <a:p>
            <a:pPr lvl="1"/>
            <a:r>
              <a:rPr lang="en-US" sz="2000" i="1" dirty="0"/>
              <a:t>R (Miller) v Secretary of State for Exiting the European Union </a:t>
            </a:r>
            <a:r>
              <a:rPr lang="en-US" sz="2000" dirty="0"/>
              <a:t>[2017] UKSC 5.</a:t>
            </a:r>
          </a:p>
          <a:p>
            <a:pPr lvl="1"/>
            <a:r>
              <a:rPr lang="en-US" sz="2000" dirty="0"/>
              <a:t>The ‘GCHQ’ case: see next week’s lecture.</a:t>
            </a:r>
          </a:p>
          <a:p>
            <a:r>
              <a:rPr lang="en-US" sz="2000" dirty="0"/>
              <a:t>Clarifying the law: </a:t>
            </a:r>
            <a:r>
              <a:rPr lang="en-US" sz="2000" i="1" dirty="0"/>
              <a:t>R (Purdy) v DPP </a:t>
            </a:r>
            <a:r>
              <a:rPr lang="en-US" sz="2000" dirty="0"/>
              <a:t>[2009] UKHL 45 (is the prosecutorial policy on assisted suicide ‘prescribed by law’ within the meaning of the ECHR?).</a:t>
            </a:r>
          </a:p>
          <a:p>
            <a:r>
              <a:rPr lang="en-US" sz="2000" dirty="0"/>
              <a:t>The correct processes must be followed in order for the law to be valid: remember </a:t>
            </a:r>
            <a:r>
              <a:rPr lang="en-US" sz="2000" i="1" dirty="0" err="1"/>
              <a:t>Pickin</a:t>
            </a:r>
            <a:r>
              <a:rPr lang="en-US" sz="2000" dirty="0"/>
              <a:t> and </a:t>
            </a:r>
            <a:r>
              <a:rPr lang="en-US" sz="2000" i="1" dirty="0"/>
              <a:t>R (Jackson) v Attorney General.</a:t>
            </a:r>
          </a:p>
        </p:txBody>
      </p:sp>
    </p:spTree>
    <p:extLst>
      <p:ext uri="{BB962C8B-B14F-4D97-AF65-F5344CB8AC3E}">
        <p14:creationId xmlns:p14="http://schemas.microsoft.com/office/powerpoint/2010/main" val="285852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63B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663B30"/>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0E3F532-5380-6209-5F4C-3CEAD48293CB}"/>
              </a:ext>
            </a:extLst>
          </p:cNvPr>
          <p:cNvSpPr>
            <a:spLocks noGrp="1"/>
          </p:cNvSpPr>
          <p:nvPr>
            <p:ph type="title"/>
          </p:nvPr>
        </p:nvSpPr>
        <p:spPr>
          <a:xfrm>
            <a:off x="1109980" y="4277356"/>
            <a:ext cx="9966960" cy="1560320"/>
          </a:xfrm>
        </p:spPr>
        <p:txBody>
          <a:bodyPr vert="horz" lIns="91440" tIns="45720" rIns="91440" bIns="45720" rtlCol="0" anchor="b">
            <a:normAutofit/>
          </a:bodyPr>
          <a:lstStyle/>
          <a:p>
            <a:pPr algn="ctr"/>
            <a:r>
              <a:rPr lang="en-US" sz="4900">
                <a:solidFill>
                  <a:srgbClr val="663B30"/>
                </a:solidFill>
              </a:rPr>
              <a:t>Substantive Theories of the Rule of Law</a:t>
            </a:r>
          </a:p>
        </p:txBody>
      </p:sp>
      <p:pic>
        <p:nvPicPr>
          <p:cNvPr id="4" name="Picture 3" descr="Books on a table">
            <a:extLst>
              <a:ext uri="{FF2B5EF4-FFF2-40B4-BE49-F238E27FC236}">
                <a16:creationId xmlns:a16="http://schemas.microsoft.com/office/drawing/2014/main" id="{403B08A6-CCAB-E799-A326-313C13209BF6}"/>
              </a:ext>
            </a:extLst>
          </p:cNvPr>
          <p:cNvPicPr>
            <a:picLocks noChangeAspect="1"/>
          </p:cNvPicPr>
          <p:nvPr/>
        </p:nvPicPr>
        <p:blipFill rotWithShape="1">
          <a:blip r:embed="rId2"/>
          <a:srcRect t="51818" r="1" b="1"/>
          <a:stretch/>
        </p:blipFill>
        <p:spPr>
          <a:xfrm>
            <a:off x="243840" y="256540"/>
            <a:ext cx="11704320" cy="3764276"/>
          </a:xfrm>
          <a:prstGeom prst="rect">
            <a:avLst/>
          </a:prstGeom>
        </p:spPr>
      </p:pic>
    </p:spTree>
    <p:extLst>
      <p:ext uri="{BB962C8B-B14F-4D97-AF65-F5344CB8AC3E}">
        <p14:creationId xmlns:p14="http://schemas.microsoft.com/office/powerpoint/2010/main" val="2772990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B78784-5914-766C-6C07-85F34A73CC82}"/>
              </a:ext>
            </a:extLst>
          </p:cNvPr>
          <p:cNvSpPr>
            <a:spLocks noGrp="1"/>
          </p:cNvSpPr>
          <p:nvPr>
            <p:ph type="title"/>
          </p:nvPr>
        </p:nvSpPr>
        <p:spPr>
          <a:xfrm>
            <a:off x="686834" y="1153572"/>
            <a:ext cx="3200400" cy="4461163"/>
          </a:xfrm>
        </p:spPr>
        <p:txBody>
          <a:bodyPr>
            <a:normAutofit/>
          </a:bodyPr>
          <a:lstStyle/>
          <a:p>
            <a:r>
              <a:rPr lang="en-GB">
                <a:solidFill>
                  <a:srgbClr val="FFFFFF"/>
                </a:solidFill>
              </a:rPr>
              <a:t>Substantive rule of law in case law</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D263F19-AC9F-75BD-5116-082D0258EAC5}"/>
              </a:ext>
            </a:extLst>
          </p:cNvPr>
          <p:cNvSpPr>
            <a:spLocks noGrp="1"/>
          </p:cNvSpPr>
          <p:nvPr>
            <p:ph idx="1"/>
          </p:nvPr>
        </p:nvSpPr>
        <p:spPr>
          <a:xfrm>
            <a:off x="4447308" y="591344"/>
            <a:ext cx="6906491" cy="5585619"/>
          </a:xfrm>
        </p:spPr>
        <p:txBody>
          <a:bodyPr anchor="ctr">
            <a:normAutofit/>
          </a:bodyPr>
          <a:lstStyle/>
          <a:p>
            <a:pPr marL="0" indent="0">
              <a:buNone/>
            </a:pPr>
            <a:r>
              <a:rPr lang="en-GB" sz="1800" dirty="0"/>
              <a:t>Evidence that courts are sketching out a more substantive understanding of the rule of law that might serve as a limit on Parliament’s intentions and perhaps even sovereignty</a:t>
            </a:r>
          </a:p>
          <a:p>
            <a:r>
              <a:rPr lang="en-GB" sz="1800" b="1" i="1" dirty="0"/>
              <a:t>R v Secretary of State ex </a:t>
            </a:r>
            <a:r>
              <a:rPr lang="en-GB" sz="1800" b="1" i="1" dirty="0" err="1"/>
              <a:t>parte</a:t>
            </a:r>
            <a:r>
              <a:rPr lang="en-GB" sz="1800" b="1" i="1" dirty="0"/>
              <a:t> Pierson </a:t>
            </a:r>
            <a:r>
              <a:rPr lang="en-GB" sz="1800" b="1" dirty="0"/>
              <a:t>[1998] AC 539, 591 per Lord Steyn</a:t>
            </a:r>
          </a:p>
          <a:p>
            <a:pPr marL="0" indent="0">
              <a:buNone/>
            </a:pPr>
            <a:r>
              <a:rPr lang="en-GB" sz="1800" dirty="0"/>
              <a:t>“Unless there is the clearest provision to the contrary, Parliament must be presumed not to legislate contrary to the rule of law.  And the rule of law enforces minimum standards of fairness, both substantive and procedural.”</a:t>
            </a:r>
          </a:p>
          <a:p>
            <a:r>
              <a:rPr lang="en-GB" sz="1800" b="1" i="1" dirty="0">
                <a:sym typeface="Wingdings" panose="05000000000000000000" pitchFamily="2" charset="2"/>
              </a:rPr>
              <a:t>Jackson v AG </a:t>
            </a:r>
            <a:r>
              <a:rPr lang="en-GB" sz="1800" b="1" dirty="0">
                <a:sym typeface="Wingdings" panose="05000000000000000000" pitchFamily="2" charset="2"/>
              </a:rPr>
              <a:t>[2005] UKHL 56 at [103]-[107] per Lord Hoffman</a:t>
            </a:r>
          </a:p>
          <a:p>
            <a:pPr marL="0" indent="0">
              <a:buNone/>
            </a:pPr>
            <a:r>
              <a:rPr lang="en-US" sz="1800" dirty="0"/>
              <a:t>“It is no longer right to say that its freedom to legislate admits of no qualification whatever … the rule of law enforced by the courts is the ultimate controlling factor on which our constitution is based.”</a:t>
            </a:r>
          </a:p>
          <a:p>
            <a:r>
              <a:rPr lang="en-GB" sz="1800" b="1" i="1" dirty="0">
                <a:effectLst/>
                <a:ea typeface="Times New Roman" panose="02020603050405020304" pitchFamily="18" charset="0"/>
              </a:rPr>
              <a:t>R (on the application of Al </a:t>
            </a:r>
            <a:r>
              <a:rPr lang="en-GB" sz="1800" b="1" i="1" dirty="0" err="1">
                <a:effectLst/>
                <a:ea typeface="Times New Roman" panose="02020603050405020304" pitchFamily="18" charset="0"/>
              </a:rPr>
              <a:t>Rawi</a:t>
            </a:r>
            <a:r>
              <a:rPr lang="en-GB" sz="1800" b="1" i="1" dirty="0">
                <a:effectLst/>
                <a:ea typeface="Times New Roman" panose="02020603050405020304" pitchFamily="18" charset="0"/>
              </a:rPr>
              <a:t> and others) v Secretary of State for Foreign and Commonwealth Affairs and another</a:t>
            </a:r>
            <a:r>
              <a:rPr lang="en-GB" sz="1800" b="1" dirty="0">
                <a:effectLst/>
                <a:ea typeface="Times New Roman" panose="02020603050405020304" pitchFamily="18" charset="0"/>
              </a:rPr>
              <a:t> [2006] EWCA </a:t>
            </a:r>
            <a:r>
              <a:rPr lang="en-GB" sz="1800" b="1" dirty="0" err="1">
                <a:effectLst/>
                <a:ea typeface="Times New Roman" panose="02020603050405020304" pitchFamily="18" charset="0"/>
              </a:rPr>
              <a:t>Civ</a:t>
            </a:r>
            <a:r>
              <a:rPr lang="en-GB" sz="1800" b="1" dirty="0">
                <a:effectLst/>
                <a:ea typeface="Times New Roman" panose="02020603050405020304" pitchFamily="18" charset="0"/>
              </a:rPr>
              <a:t> 1279 [146] </a:t>
            </a:r>
          </a:p>
          <a:p>
            <a:pPr marL="0" indent="0">
              <a:buNone/>
            </a:pPr>
            <a:r>
              <a:rPr lang="en-GB" sz="1800" dirty="0">
                <a:effectLst/>
                <a:ea typeface="Times New Roman" panose="02020603050405020304" pitchFamily="18" charset="0"/>
              </a:rPr>
              <a:t>‘’ …particularly since the HRA came into force, our conception of the rule of law has been increasingly substantive rather than merely formal or procedural.’’</a:t>
            </a:r>
            <a:endParaRPr lang="en-GB" sz="1800" dirty="0"/>
          </a:p>
        </p:txBody>
      </p:sp>
    </p:spTree>
    <p:extLst>
      <p:ext uri="{BB962C8B-B14F-4D97-AF65-F5344CB8AC3E}">
        <p14:creationId xmlns:p14="http://schemas.microsoft.com/office/powerpoint/2010/main" val="104450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GB" i="1"/>
              <a:t>R v Secretary of State for the Home Department, ex parte Simms </a:t>
            </a:r>
            <a:r>
              <a:rPr lang="en-GB"/>
              <a:t>[2000] 2 AC 115</a:t>
            </a:r>
            <a:endParaRPr lang="en-GB" i="1"/>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838200" y="1825625"/>
            <a:ext cx="10515600" cy="4351338"/>
          </a:xfrm>
        </p:spPr>
        <p:txBody>
          <a:bodyPr>
            <a:normAutofit/>
          </a:bodyPr>
          <a:lstStyle/>
          <a:p>
            <a:r>
              <a:rPr lang="en-GB" sz="2600"/>
              <a:t>The Home Secretary, through rules issued under the Prison Act 1952, prohibited the publication of interviews between a journalist and a prisoner protesting innocence. </a:t>
            </a:r>
          </a:p>
          <a:p>
            <a:r>
              <a:rPr lang="en-GB" sz="2600"/>
              <a:t>Journalist claims this was a unlawful (note: there is no HRA at this point).</a:t>
            </a:r>
          </a:p>
          <a:p>
            <a:r>
              <a:rPr lang="en-GB" sz="2600"/>
              <a:t>Appeal allowed on the basis that it breached freedom of speech and harmed the process of justice. </a:t>
            </a:r>
          </a:p>
          <a:p>
            <a:r>
              <a:rPr lang="en-GB" sz="2600"/>
              <a:t>The law should protect basic rights and in the case of ambiguous statutory language, there is a presumption that Parliament did not wish to interfere with these – here there was an ‘exorbitant’ one (Lord Steyn).</a:t>
            </a:r>
          </a:p>
          <a:p>
            <a:endParaRPr lang="en-GB" sz="2600"/>
          </a:p>
        </p:txBody>
      </p:sp>
    </p:spTree>
    <p:extLst>
      <p:ext uri="{BB962C8B-B14F-4D97-AF65-F5344CB8AC3E}">
        <p14:creationId xmlns:p14="http://schemas.microsoft.com/office/powerpoint/2010/main" val="1636918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GB">
                <a:solidFill>
                  <a:srgbClr val="FFFFFF"/>
                </a:solidFill>
              </a:rPr>
              <a:t>Lord Hoffmann and the principle of legality: </a:t>
            </a:r>
            <a:r>
              <a:rPr lang="en-GB" i="1">
                <a:solidFill>
                  <a:srgbClr val="FFFFFF"/>
                </a:solidFill>
              </a:rPr>
              <a:t>Simms</a:t>
            </a:r>
            <a:r>
              <a:rPr lang="en-GB">
                <a:solidFill>
                  <a:srgbClr val="FFFFFF"/>
                </a:solidFill>
              </a:rPr>
              <a:t>, p. 132</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6906491" cy="5585619"/>
          </a:xfrm>
        </p:spPr>
        <p:txBody>
          <a:bodyPr anchor="ctr">
            <a:normAutofit/>
          </a:bodyPr>
          <a:lstStyle/>
          <a:p>
            <a:pPr marL="0" indent="0">
              <a:buNone/>
            </a:pPr>
            <a:r>
              <a:rPr lang="en-GB" sz="2000" b="1" i="1"/>
              <a:t>Parliamentary sovereignty means that Parliament can, if it chooses, legislate contrary to fundamental principles of human rights. The Human Rights Act 1998 will not detract from this power. The constraints upon its exercise by Parliament are ultimately political, not legal</a:t>
            </a:r>
            <a:r>
              <a:rPr lang="en-GB" sz="2000"/>
              <a:t>. But the principle of legality means that Parliament must squarely confront what it is doing and accept the political cost. </a:t>
            </a:r>
            <a:r>
              <a:rPr lang="en-GB" sz="2000" b="1" i="1"/>
              <a:t>Fundamental rights cannot be overridden by general or ambiguous words. This is because there is too great a risk that the full implications of their unqualified meaning may have passed unnoticed in the democratic process. In the absence of express language or necessary implication to the contrary, the courts therefore presume that even the most general words were intended to be subject to the basic rights of the individual</a:t>
            </a:r>
            <a:r>
              <a:rPr lang="en-GB" sz="2000"/>
              <a:t>. In this way the courts of the United Kingdom, though acknowledging the sovereignty of Parliament, apply principles of constitutionality little different from those which exist in countries where the power of the legislature is expressly limited by a constitutional document.</a:t>
            </a:r>
          </a:p>
        </p:txBody>
      </p:sp>
    </p:spTree>
    <p:extLst>
      <p:ext uri="{BB962C8B-B14F-4D97-AF65-F5344CB8AC3E}">
        <p14:creationId xmlns:p14="http://schemas.microsoft.com/office/powerpoint/2010/main" val="3056995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97762" y="329184"/>
            <a:ext cx="6251110" cy="1783080"/>
          </a:xfrm>
          <a:prstGeom prst="rect">
            <a:avLst/>
          </a:prstGeom>
        </p:spPr>
        <p:txBody>
          <a:bodyPr vert="horz" lIns="91440" tIns="45720" rIns="91440" bIns="45720" rtlCol="0" anchor="b">
            <a:normAutofit/>
          </a:bodyPr>
          <a:lstStyle/>
          <a:p>
            <a:r>
              <a:rPr lang="en-US" sz="4600" i="1"/>
              <a:t>R (Evans) v Attorney-General</a:t>
            </a:r>
            <a:r>
              <a:rPr lang="en-US" sz="4600"/>
              <a:t> [2015] UKSC 61</a:t>
            </a:r>
            <a:endParaRPr lang="en-US" sz="4600" i="1"/>
          </a:p>
        </p:txBody>
      </p:sp>
      <p:pic>
        <p:nvPicPr>
          <p:cNvPr id="1026" name="Picture 2" descr="Image result for prince charles">
            <a:extLst>
              <a:ext uri="{FF2B5EF4-FFF2-40B4-BE49-F238E27FC236}">
                <a16:creationId xmlns:a16="http://schemas.microsoft.com/office/drawing/2014/main" id="{4608B34D-44F8-EE44-B572-FDEA7B7256B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407" r="23660"/>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solidFill>
            <a:srgbClr val="FFFFFF"/>
          </a:solidFill>
        </p:spPr>
      </p:pic>
      <p:sp>
        <p:nvSpPr>
          <p:cNvPr id="1033"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5297762" y="2706624"/>
            <a:ext cx="6251110" cy="3483864"/>
          </a:xfrm>
          <a:prstGeom prst="rect">
            <a:avLst/>
          </a:prstGeom>
        </p:spPr>
        <p:txBody>
          <a:bodyPr vert="horz" lIns="91440" tIns="45720" rIns="91440" bIns="45720" rtlCol="0">
            <a:normAutofit/>
          </a:bodyPr>
          <a:lstStyle/>
          <a:p>
            <a:r>
              <a:rPr lang="en-US" sz="1500" dirty="0"/>
              <a:t>King (Prince at the time) Charles writes letters to ministers. Their publication was ordered by an information tribunal. The Attorney General disagreed.</a:t>
            </a:r>
          </a:p>
          <a:p>
            <a:r>
              <a:rPr lang="en-US" sz="1500" dirty="0"/>
              <a:t>Can the Attorney General legally use s53 Freedom of Information Act 2000 to veto the release of King Charles’ letters to ministers, essentially overturning the judgment, on grounds of public interest? </a:t>
            </a:r>
          </a:p>
          <a:p>
            <a:r>
              <a:rPr lang="en-US" sz="1500" dirty="0"/>
              <a:t>He can do so if ‘he has on reasonable grounds formed the opinion that, in respect of the request or requests concerned, there was no failure’ to comply with s1 of the Act.</a:t>
            </a:r>
          </a:p>
          <a:p>
            <a:r>
              <a:rPr lang="en-US" sz="1500" dirty="0"/>
              <a:t>Lord Neuberger: it is the heart of the rule of law that judicial decisions cannot be set aside by the executive. Section 53 cannot be used to do this, especially since it is not explicitly granting that power. That is not reasonable.</a:t>
            </a:r>
          </a:p>
          <a:p>
            <a:endParaRPr lang="en-US" sz="1500" dirty="0"/>
          </a:p>
          <a:p>
            <a:endParaRPr lang="en-US" sz="1500" dirty="0"/>
          </a:p>
          <a:p>
            <a:pPr lvl="1"/>
            <a:endParaRPr lang="en-US" sz="1500" dirty="0"/>
          </a:p>
          <a:p>
            <a:endParaRPr lang="en-US" sz="1500" dirty="0"/>
          </a:p>
        </p:txBody>
      </p:sp>
    </p:spTree>
    <p:extLst>
      <p:ext uri="{BB962C8B-B14F-4D97-AF65-F5344CB8AC3E}">
        <p14:creationId xmlns:p14="http://schemas.microsoft.com/office/powerpoint/2010/main" val="2272438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85B4A0-05EC-DE3C-CEB0-55AE94E24FDB}"/>
              </a:ext>
            </a:extLst>
          </p:cNvPr>
          <p:cNvSpPr>
            <a:spLocks noGrp="1"/>
          </p:cNvSpPr>
          <p:nvPr>
            <p:ph type="title"/>
          </p:nvPr>
        </p:nvSpPr>
        <p:spPr>
          <a:xfrm>
            <a:off x="686834" y="1153572"/>
            <a:ext cx="3200400" cy="4461163"/>
          </a:xfrm>
        </p:spPr>
        <p:txBody>
          <a:bodyPr>
            <a:normAutofit/>
          </a:bodyPr>
          <a:lstStyle/>
          <a:p>
            <a:r>
              <a:rPr lang="en-GB">
                <a:solidFill>
                  <a:srgbClr val="FFFFFF"/>
                </a:solidFill>
              </a:rPr>
              <a:t>Today’s Plan</a:t>
            </a:r>
            <a:endParaRPr lang="en-GB"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644387A-459A-BC8F-8977-733050C6040F}"/>
              </a:ext>
            </a:extLst>
          </p:cNvPr>
          <p:cNvSpPr>
            <a:spLocks noGrp="1"/>
          </p:cNvSpPr>
          <p:nvPr>
            <p:ph idx="1"/>
          </p:nvPr>
        </p:nvSpPr>
        <p:spPr>
          <a:xfrm>
            <a:off x="4447308" y="591344"/>
            <a:ext cx="6906491" cy="5585619"/>
          </a:xfrm>
        </p:spPr>
        <p:txBody>
          <a:bodyPr anchor="ctr">
            <a:normAutofit/>
          </a:bodyPr>
          <a:lstStyle/>
          <a:p>
            <a:endParaRPr lang="en-GB" dirty="0"/>
          </a:p>
          <a:p>
            <a:pPr>
              <a:lnSpc>
                <a:spcPct val="100000"/>
              </a:lnSpc>
            </a:pPr>
            <a:r>
              <a:rPr lang="en-GB" b="1" u="sng" dirty="0"/>
              <a:t>Reminder</a:t>
            </a:r>
            <a:r>
              <a:rPr lang="en-GB" dirty="0"/>
              <a:t>: Formative Assessment will be released this Thursday and submission deadline is Friday. No </a:t>
            </a:r>
            <a:r>
              <a:rPr lang="en-GB"/>
              <a:t>late submissions!</a:t>
            </a:r>
            <a:endParaRPr lang="en-GB" dirty="0"/>
          </a:p>
          <a:p>
            <a:pPr>
              <a:lnSpc>
                <a:spcPct val="100000"/>
              </a:lnSpc>
            </a:pPr>
            <a:r>
              <a:rPr lang="en-GB" dirty="0"/>
              <a:t>What is the rule of law and what is its significance?</a:t>
            </a:r>
          </a:p>
          <a:p>
            <a:pPr>
              <a:lnSpc>
                <a:spcPct val="100000"/>
              </a:lnSpc>
            </a:pPr>
            <a:r>
              <a:rPr lang="en-GB" dirty="0"/>
              <a:t>What is the history of the rule of law?</a:t>
            </a:r>
          </a:p>
          <a:p>
            <a:pPr>
              <a:lnSpc>
                <a:spcPct val="100000"/>
              </a:lnSpc>
            </a:pPr>
            <a:r>
              <a:rPr lang="en-GB" dirty="0"/>
              <a:t>Formal and substantive theories of the rule of law</a:t>
            </a:r>
          </a:p>
          <a:p>
            <a:pPr>
              <a:lnSpc>
                <a:spcPct val="100000"/>
              </a:lnSpc>
            </a:pPr>
            <a:r>
              <a:rPr lang="en-GB" dirty="0"/>
              <a:t>How have the courts interpreted the rule of law?</a:t>
            </a:r>
          </a:p>
        </p:txBody>
      </p:sp>
    </p:spTree>
    <p:extLst>
      <p:ext uri="{BB962C8B-B14F-4D97-AF65-F5344CB8AC3E}">
        <p14:creationId xmlns:p14="http://schemas.microsoft.com/office/powerpoint/2010/main" val="6671286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84" name="Rectangle 7183">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1" y="365125"/>
            <a:ext cx="5251316" cy="1807305"/>
          </a:xfrm>
        </p:spPr>
        <p:txBody>
          <a:bodyPr>
            <a:normAutofit/>
          </a:bodyPr>
          <a:lstStyle/>
          <a:p>
            <a:r>
              <a:rPr lang="en-GB" sz="4100"/>
              <a:t>Lord Neuberger’s judgment in </a:t>
            </a:r>
            <a:r>
              <a:rPr lang="en-GB" sz="4100" i="1"/>
              <a:t>Evans, </a:t>
            </a:r>
            <a:r>
              <a:rPr lang="en-GB" sz="4100"/>
              <a:t>[52]-[59]</a:t>
            </a:r>
          </a:p>
        </p:txBody>
      </p:sp>
      <p:sp>
        <p:nvSpPr>
          <p:cNvPr id="3" name="Content Placeholder 2"/>
          <p:cNvSpPr>
            <a:spLocks noGrp="1"/>
          </p:cNvSpPr>
          <p:nvPr>
            <p:ph idx="1"/>
          </p:nvPr>
        </p:nvSpPr>
        <p:spPr>
          <a:xfrm>
            <a:off x="439387" y="2333297"/>
            <a:ext cx="5523399" cy="3843666"/>
          </a:xfrm>
        </p:spPr>
        <p:txBody>
          <a:bodyPr>
            <a:noAutofit/>
          </a:bodyPr>
          <a:lstStyle/>
          <a:p>
            <a:r>
              <a:rPr lang="en-GB" sz="1400" dirty="0"/>
              <a:t>He emphasises the importance of the rule of law – in the sense that the government must respect the law – with reference to settled cases:</a:t>
            </a:r>
          </a:p>
          <a:p>
            <a:r>
              <a:rPr lang="en-GB" sz="1400" dirty="0"/>
              <a:t>The decision is ‘formalist’ in that it is about enforcing government under the law.</a:t>
            </a:r>
          </a:p>
          <a:p>
            <a:r>
              <a:rPr lang="en-GB" sz="1400" dirty="0"/>
              <a:t>For the AG to make his certificate, in a way that overturned a Tribunal’s decision because he disagreed with it, Parliament’s language had to be ‘crystal clear’ that the FOIA 2000 allowed the Attorney General to overturn a court decision just because he disagreed with it.</a:t>
            </a:r>
          </a:p>
          <a:p>
            <a:r>
              <a:rPr lang="en-GB" sz="1400" dirty="0"/>
              <a:t>It was not sufficiently clear.</a:t>
            </a:r>
          </a:p>
          <a:p>
            <a:r>
              <a:rPr lang="en-GB" sz="1400" dirty="0"/>
              <a:t>But his subtext is that the courts determine what the rule of law requires.</a:t>
            </a:r>
          </a:p>
          <a:p>
            <a:r>
              <a:rPr lang="en-GB" sz="1400" dirty="0"/>
              <a:t>“it is a basic principle that a decision of a court is binding as between the parties, and cannot be ignored or set aside by anyone including (indeed it may fairly be said, least of all) the executive.” [52] </a:t>
            </a:r>
          </a:p>
          <a:p>
            <a:r>
              <a:rPr lang="en-GB" sz="1400" dirty="0"/>
              <a:t>“it is also fundamental to the rule of law that decisions and actions of the executive are … reviewable by the court at the suit of an interested citizen.” [52]</a:t>
            </a:r>
          </a:p>
          <a:p>
            <a:endParaRPr lang="en-GB" sz="1400" dirty="0"/>
          </a:p>
        </p:txBody>
      </p:sp>
      <p:pic>
        <p:nvPicPr>
          <p:cNvPr id="7172" name="Picture 4" descr="Lord Neuberger on the rule of law and access to justice – choice excerpts –  UKSCBlog">
            <a:extLst>
              <a:ext uri="{FF2B5EF4-FFF2-40B4-BE49-F238E27FC236}">
                <a16:creationId xmlns:a16="http://schemas.microsoft.com/office/drawing/2014/main" id="{A0244925-FA83-CF41-BF87-F8F56244B0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99" r="22295" b="-1"/>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6431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GB" dirty="0"/>
              <a:t>Elliott</a:t>
            </a:r>
          </a:p>
        </p:txBody>
      </p:sp>
      <p:sp>
        <p:nvSpPr>
          <p:cNvPr id="3" name="Content Placeholder 2"/>
          <p:cNvSpPr>
            <a:spLocks noGrp="1"/>
          </p:cNvSpPr>
          <p:nvPr>
            <p:ph sz="half" idx="2"/>
          </p:nvPr>
        </p:nvSpPr>
        <p:spPr/>
        <p:txBody>
          <a:bodyPr>
            <a:normAutofit fontScale="70000" lnSpcReduction="20000"/>
          </a:bodyPr>
          <a:lstStyle/>
          <a:p>
            <a:r>
              <a:rPr lang="en-GB" dirty="0"/>
              <a:t>What can only be described—not necessarily pejoratively—as radical interpretive surgery pursuant to the principle of legality.</a:t>
            </a:r>
          </a:p>
          <a:p>
            <a:r>
              <a:rPr lang="en-GB" dirty="0"/>
              <a:t>Parliamentary legislation must be interpreted in light of existing constitutional principles. </a:t>
            </a:r>
          </a:p>
          <a:p>
            <a:r>
              <a:rPr lang="en-GB" dirty="0"/>
              <a:t>Perhaps Lord Neuberger crossed the line, but perhaps he did not.</a:t>
            </a:r>
          </a:p>
        </p:txBody>
      </p:sp>
      <p:sp>
        <p:nvSpPr>
          <p:cNvPr id="4" name="Content Placeholder 3"/>
          <p:cNvSpPr>
            <a:spLocks noGrp="1"/>
          </p:cNvSpPr>
          <p:nvPr>
            <p:ph sz="quarter" idx="4"/>
          </p:nvPr>
        </p:nvSpPr>
        <p:spPr>
          <a:xfrm>
            <a:off x="6338316" y="3143250"/>
            <a:ext cx="4253484" cy="3392304"/>
          </a:xfrm>
        </p:spPr>
        <p:txBody>
          <a:bodyPr>
            <a:normAutofit fontScale="70000" lnSpcReduction="20000"/>
          </a:bodyPr>
          <a:lstStyle/>
          <a:p>
            <a:r>
              <a:rPr lang="en-GB" dirty="0"/>
              <a:t>“a strained and implausible interpretation”</a:t>
            </a:r>
          </a:p>
          <a:p>
            <a:r>
              <a:rPr lang="en-GB" dirty="0"/>
              <a:t>“The basic problem with the majority judgments is that they confuse the rule of law with the rule of courts and </a:t>
            </a:r>
            <a:r>
              <a:rPr lang="en-GB" b="1" i="1" dirty="0"/>
              <a:t>discount the constitutional importance of political accountability</a:t>
            </a:r>
            <a:r>
              <a:rPr lang="en-GB" dirty="0"/>
              <a:t>.  It is not contrary to the rule of law to authorise a minister to overrule a tribunal’s decision about the public interest in disclosing official information, for which view he or she is responsible to Parliament.”</a:t>
            </a:r>
          </a:p>
          <a:p>
            <a:endParaRPr lang="en-GB" dirty="0"/>
          </a:p>
        </p:txBody>
      </p:sp>
      <p:sp>
        <p:nvSpPr>
          <p:cNvPr id="5" name="Text Placeholder 4"/>
          <p:cNvSpPr>
            <a:spLocks noGrp="1"/>
          </p:cNvSpPr>
          <p:nvPr>
            <p:ph type="body" sz="quarter" idx="13"/>
          </p:nvPr>
        </p:nvSpPr>
        <p:spPr/>
        <p:txBody>
          <a:bodyPr/>
          <a:lstStyle/>
          <a:p>
            <a:r>
              <a:rPr lang="en-GB" dirty="0" err="1"/>
              <a:t>Ekins</a:t>
            </a:r>
            <a:r>
              <a:rPr lang="en-GB" dirty="0"/>
              <a:t> and </a:t>
            </a:r>
            <a:r>
              <a:rPr lang="en-GB" dirty="0" err="1"/>
              <a:t>forsyth</a:t>
            </a:r>
            <a:r>
              <a:rPr lang="en-GB" dirty="0"/>
              <a:t> 	 	</a:t>
            </a:r>
          </a:p>
        </p:txBody>
      </p:sp>
      <p:sp>
        <p:nvSpPr>
          <p:cNvPr id="6" name="Title 5"/>
          <p:cNvSpPr>
            <a:spLocks noGrp="1"/>
          </p:cNvSpPr>
          <p:nvPr>
            <p:ph type="title"/>
          </p:nvPr>
        </p:nvSpPr>
        <p:spPr/>
        <p:txBody>
          <a:bodyPr/>
          <a:lstStyle/>
          <a:p>
            <a:r>
              <a:rPr lang="en-GB" dirty="0"/>
              <a:t>Two views of Lord Neuberger’s judgment</a:t>
            </a:r>
          </a:p>
        </p:txBody>
      </p:sp>
    </p:spTree>
    <p:extLst>
      <p:ext uri="{BB962C8B-B14F-4D97-AF65-F5344CB8AC3E}">
        <p14:creationId xmlns:p14="http://schemas.microsoft.com/office/powerpoint/2010/main" val="328862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C7472E9-11AB-ED45-A281-1620C438F86F}"/>
              </a:ext>
            </a:extLst>
          </p:cNvPr>
          <p:cNvSpPr>
            <a:spLocks noGrp="1"/>
          </p:cNvSpPr>
          <p:nvPr>
            <p:ph type="title"/>
          </p:nvPr>
        </p:nvSpPr>
        <p:spPr>
          <a:xfrm>
            <a:off x="838200" y="713312"/>
            <a:ext cx="4038600" cy="5431376"/>
          </a:xfrm>
        </p:spPr>
        <p:txBody>
          <a:bodyPr>
            <a:normAutofit/>
          </a:bodyPr>
          <a:lstStyle/>
          <a:p>
            <a:r>
              <a:rPr lang="en-US"/>
              <a:t>Lord Mance, Lord Hughes, and Lord Wilson in </a:t>
            </a:r>
            <a:r>
              <a:rPr lang="en-US" i="1"/>
              <a:t>Evans</a:t>
            </a:r>
            <a:endParaRPr lang="en-US"/>
          </a:p>
        </p:txBody>
      </p:sp>
      <p:sp>
        <p:nvSpPr>
          <p:cNvPr id="3" name="Content Placeholder 2">
            <a:extLst>
              <a:ext uri="{FF2B5EF4-FFF2-40B4-BE49-F238E27FC236}">
                <a16:creationId xmlns:a16="http://schemas.microsoft.com/office/drawing/2014/main" id="{A6C19801-92B9-DB4F-8116-C484B59FE140}"/>
              </a:ext>
            </a:extLst>
          </p:cNvPr>
          <p:cNvSpPr>
            <a:spLocks noGrp="1"/>
          </p:cNvSpPr>
          <p:nvPr>
            <p:ph idx="1"/>
          </p:nvPr>
        </p:nvSpPr>
        <p:spPr>
          <a:xfrm>
            <a:off x="6095999" y="713313"/>
            <a:ext cx="5257801" cy="5431376"/>
          </a:xfrm>
        </p:spPr>
        <p:txBody>
          <a:bodyPr anchor="ctr">
            <a:normAutofit/>
          </a:bodyPr>
          <a:lstStyle/>
          <a:p>
            <a:r>
              <a:rPr lang="en-US" sz="1400"/>
              <a:t>Each argues that the key to this case is whether the AG acted ‘reasonably’. That is what the law says. </a:t>
            </a:r>
          </a:p>
          <a:p>
            <a:r>
              <a:rPr lang="en-US" sz="1400"/>
              <a:t>Lord Mance’s reasoning:</a:t>
            </a:r>
          </a:p>
          <a:p>
            <a:pPr lvl="1"/>
            <a:r>
              <a:rPr lang="en-US" sz="1400"/>
              <a:t>What does ‘reasonable’ mean?</a:t>
            </a:r>
          </a:p>
          <a:p>
            <a:pPr lvl="2"/>
            <a:r>
              <a:rPr lang="en-US" sz="1400"/>
              <a:t>In this context, the rule of law implications are so significant that the AG would need exceptionally good reasons. He had not shown this; he didn’t even respond to all of the Tribunal’s concerns.</a:t>
            </a:r>
          </a:p>
          <a:p>
            <a:r>
              <a:rPr lang="en-US" sz="1400"/>
              <a:t>Lord Hughes and Lord Wilson:</a:t>
            </a:r>
          </a:p>
          <a:p>
            <a:pPr lvl="1"/>
            <a:r>
              <a:rPr lang="en-GB" sz="1400"/>
              <a:t>‘The rule of law is of the first importance. But it is an integral part of the rule of law that courts give effect to Parliamentary intention. The rule of law is not the same as a rule that courts must always prevail, no matter what the statute says’ (Lord Hughes, [154]).</a:t>
            </a:r>
            <a:endParaRPr lang="en-US" sz="1400"/>
          </a:p>
          <a:p>
            <a:pPr lvl="1"/>
            <a:r>
              <a:rPr lang="en-US" sz="1400"/>
              <a:t>What does ‘reasonable’ mean?</a:t>
            </a:r>
          </a:p>
          <a:p>
            <a:pPr lvl="2"/>
            <a:r>
              <a:rPr lang="en-US" sz="1400"/>
              <a:t>It means the normal administrative law standard; has he given cogent reasons? Is it so unreasonable that no reasonable AG would make thatt decision?</a:t>
            </a:r>
          </a:p>
          <a:p>
            <a:pPr lvl="2"/>
            <a:r>
              <a:rPr lang="en-US" sz="1400"/>
              <a:t>Yes, he has; it does not matter that they are not the same as the Tribunal.</a:t>
            </a:r>
          </a:p>
          <a:p>
            <a:pPr lvl="2"/>
            <a:r>
              <a:rPr lang="en-US" sz="1400"/>
              <a:t>See further ‘irrationality’ lectures.</a:t>
            </a:r>
          </a:p>
        </p:txBody>
      </p:sp>
    </p:spTree>
    <p:extLst>
      <p:ext uri="{BB962C8B-B14F-4D97-AF65-F5344CB8AC3E}">
        <p14:creationId xmlns:p14="http://schemas.microsoft.com/office/powerpoint/2010/main" val="96041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FD0D95-7480-49A0-9CFE-FE817514682F}"/>
              </a:ext>
            </a:extLst>
          </p:cNvPr>
          <p:cNvSpPr>
            <a:spLocks noGrp="1"/>
          </p:cNvSpPr>
          <p:nvPr>
            <p:ph type="title"/>
          </p:nvPr>
        </p:nvSpPr>
        <p:spPr>
          <a:xfrm>
            <a:off x="686834" y="1153572"/>
            <a:ext cx="3200400" cy="4461163"/>
          </a:xfrm>
        </p:spPr>
        <p:txBody>
          <a:bodyPr>
            <a:normAutofit/>
          </a:bodyPr>
          <a:lstStyle/>
          <a:p>
            <a:r>
              <a:rPr lang="en-GB">
                <a:solidFill>
                  <a:srgbClr val="FFFFFF"/>
                </a:solidFill>
              </a:rPr>
              <a:t>Summary</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B18267D-B254-45B2-908C-7E2B489B2282}"/>
              </a:ext>
            </a:extLst>
          </p:cNvPr>
          <p:cNvSpPr>
            <a:spLocks noGrp="1"/>
          </p:cNvSpPr>
          <p:nvPr>
            <p:ph idx="1"/>
          </p:nvPr>
        </p:nvSpPr>
        <p:spPr>
          <a:xfrm>
            <a:off x="4447308" y="591344"/>
            <a:ext cx="6906491" cy="5585619"/>
          </a:xfrm>
        </p:spPr>
        <p:txBody>
          <a:bodyPr anchor="ctr">
            <a:normAutofit/>
          </a:bodyPr>
          <a:lstStyle/>
          <a:p>
            <a:r>
              <a:rPr lang="en-GB" sz="1800" dirty="0"/>
              <a:t>Rule of law does not have a single meaning. </a:t>
            </a:r>
          </a:p>
          <a:p>
            <a:r>
              <a:rPr lang="en-GB" sz="1800" dirty="0"/>
              <a:t>It is a moral principle. </a:t>
            </a:r>
          </a:p>
          <a:p>
            <a:r>
              <a:rPr lang="en-GB" sz="1800" dirty="0"/>
              <a:t>3 main principles identified by Dicey</a:t>
            </a:r>
          </a:p>
          <a:p>
            <a:r>
              <a:rPr lang="en-GB" sz="1800" dirty="0"/>
              <a:t>Formal theories of the rule of law focuses on the procedures. </a:t>
            </a:r>
          </a:p>
          <a:p>
            <a:r>
              <a:rPr lang="en-GB" sz="1800" dirty="0"/>
              <a:t>Substantive theories of the rule of law focuses on the content. </a:t>
            </a:r>
          </a:p>
          <a:p>
            <a:r>
              <a:rPr lang="en-GB" sz="1800" dirty="0"/>
              <a:t>Evidence that courts are sketching out a more substantive understanding of the rule of law that might serve as a limit on Parliament’s intentions and perhaps </a:t>
            </a:r>
            <a:r>
              <a:rPr lang="en-GB" sz="1800"/>
              <a:t>even sovereignty.</a:t>
            </a:r>
            <a:endParaRPr lang="en-GB" sz="1800" dirty="0"/>
          </a:p>
          <a:p>
            <a:endParaRPr lang="en-GB" sz="1800" dirty="0"/>
          </a:p>
          <a:p>
            <a:endParaRPr lang="en-GB" sz="1800" dirty="0"/>
          </a:p>
        </p:txBody>
      </p:sp>
    </p:spTree>
    <p:extLst>
      <p:ext uri="{BB962C8B-B14F-4D97-AF65-F5344CB8AC3E}">
        <p14:creationId xmlns:p14="http://schemas.microsoft.com/office/powerpoint/2010/main" val="17781785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63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 person, person, dryer&#10;&#10;Description automatically generated">
            <a:extLst>
              <a:ext uri="{FF2B5EF4-FFF2-40B4-BE49-F238E27FC236}">
                <a16:creationId xmlns:a16="http://schemas.microsoft.com/office/drawing/2014/main" id="{AB81552B-71C1-445F-8972-651B8BB890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2917" y="643467"/>
            <a:ext cx="8346166" cy="5571066"/>
          </a:xfrm>
          <a:prstGeom prst="rect">
            <a:avLst/>
          </a:prstGeom>
        </p:spPr>
      </p:pic>
    </p:spTree>
    <p:extLst>
      <p:ext uri="{BB962C8B-B14F-4D97-AF65-F5344CB8AC3E}">
        <p14:creationId xmlns:p14="http://schemas.microsoft.com/office/powerpoint/2010/main" val="4030676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C77CCD0-2E20-44FE-9326-B70D9A434D0E}"/>
              </a:ext>
            </a:extLst>
          </p:cNvPr>
          <p:cNvSpPr>
            <a:spLocks noGrp="1"/>
          </p:cNvSpPr>
          <p:nvPr>
            <p:ph type="title"/>
          </p:nvPr>
        </p:nvSpPr>
        <p:spPr>
          <a:xfrm>
            <a:off x="934872" y="982272"/>
            <a:ext cx="3388419" cy="4560970"/>
          </a:xfrm>
        </p:spPr>
        <p:txBody>
          <a:bodyPr>
            <a:normAutofit/>
          </a:bodyPr>
          <a:lstStyle/>
          <a:p>
            <a:r>
              <a:rPr lang="en-GB" sz="4000" dirty="0">
                <a:solidFill>
                  <a:srgbClr val="FFFFFF"/>
                </a:solidFill>
              </a:rPr>
              <a:t>The Rule of Law: Definition</a:t>
            </a:r>
          </a:p>
        </p:txBody>
      </p:sp>
      <p:sp>
        <p:nvSpPr>
          <p:cNvPr id="3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E6916D45-7096-4555-9BC1-9CC561317543}"/>
              </a:ext>
            </a:extLst>
          </p:cNvPr>
          <p:cNvSpPr>
            <a:spLocks noGrp="1"/>
          </p:cNvSpPr>
          <p:nvPr>
            <p:ph idx="1"/>
          </p:nvPr>
        </p:nvSpPr>
        <p:spPr>
          <a:xfrm>
            <a:off x="5221862" y="1719618"/>
            <a:ext cx="5948831" cy="4334629"/>
          </a:xfrm>
          <a:solidFill>
            <a:schemeClr val="accent2"/>
          </a:solidFill>
          <a:ln>
            <a:solidFill>
              <a:schemeClr val="accent3">
                <a:lumMod val="60000"/>
                <a:lumOff val="40000"/>
              </a:schemeClr>
            </a:solidFill>
          </a:ln>
        </p:spPr>
        <p:txBody>
          <a:bodyPr anchor="ctr">
            <a:normAutofit/>
          </a:bodyPr>
          <a:lstStyle/>
          <a:p>
            <a:r>
              <a:rPr lang="en-GB" sz="1700" dirty="0">
                <a:solidFill>
                  <a:srgbClr val="FEFFFF"/>
                </a:solidFill>
              </a:rPr>
              <a:t>Not a legal rule but a moral principle</a:t>
            </a:r>
          </a:p>
          <a:p>
            <a:r>
              <a:rPr lang="en-GB" sz="1700" dirty="0">
                <a:solidFill>
                  <a:srgbClr val="FEFFFF"/>
                </a:solidFill>
              </a:rPr>
              <a:t>No single meaning or definition</a:t>
            </a:r>
          </a:p>
          <a:p>
            <a:r>
              <a:rPr lang="en-GB" sz="1700" dirty="0">
                <a:solidFill>
                  <a:srgbClr val="FEFFFF"/>
                </a:solidFill>
              </a:rPr>
              <a:t>Aristotle: ‘The rule of law is better than that of any individual.’</a:t>
            </a:r>
          </a:p>
          <a:p>
            <a:r>
              <a:rPr lang="en-GB" sz="1700" dirty="0">
                <a:solidFill>
                  <a:srgbClr val="FEFFFF"/>
                </a:solidFill>
              </a:rPr>
              <a:t>CRA 2005 S1:</a:t>
            </a:r>
          </a:p>
          <a:p>
            <a:pPr lvl="1"/>
            <a:r>
              <a:rPr lang="en-GB" sz="1700" dirty="0">
                <a:solidFill>
                  <a:srgbClr val="FEFFFF"/>
                </a:solidFill>
              </a:rPr>
              <a:t>‘The Act does not adversely affect—(a) the existing constitutional principle of the rule of law, or (b) the Lord Chancellor’s existing constitutional role in relation to that principle.’</a:t>
            </a:r>
          </a:p>
          <a:p>
            <a:pPr lvl="1"/>
            <a:endParaRPr lang="en-GB" sz="1700" dirty="0">
              <a:solidFill>
                <a:srgbClr val="FEFFFF"/>
              </a:solidFill>
            </a:endParaRPr>
          </a:p>
          <a:p>
            <a:r>
              <a:rPr lang="en-GB" sz="1700" i="1" dirty="0">
                <a:solidFill>
                  <a:srgbClr val="FEFFFF"/>
                </a:solidFill>
              </a:rPr>
              <a:t>R (UNISON) v Lord Chancellor </a:t>
            </a:r>
            <a:r>
              <a:rPr lang="en-GB" sz="1700" dirty="0">
                <a:solidFill>
                  <a:srgbClr val="FEFFFF"/>
                </a:solidFill>
              </a:rPr>
              <a:t>[2017] UKSC 51, [68] (Lord Reed):</a:t>
            </a:r>
          </a:p>
          <a:p>
            <a:pPr marL="0" indent="0">
              <a:buNone/>
            </a:pPr>
            <a:r>
              <a:rPr lang="en-GB" sz="1700" dirty="0">
                <a:solidFill>
                  <a:srgbClr val="FEFFFF"/>
                </a:solidFill>
              </a:rPr>
              <a:t>‘At the heart of the concept of the rule of law is the idea that society is governed by law.’</a:t>
            </a:r>
          </a:p>
          <a:p>
            <a:endParaRPr lang="en-GB" sz="1700" dirty="0">
              <a:solidFill>
                <a:srgbClr val="FEFFFF"/>
              </a:solidFill>
            </a:endParaRPr>
          </a:p>
        </p:txBody>
      </p:sp>
    </p:spTree>
    <p:extLst>
      <p:ext uri="{BB962C8B-B14F-4D97-AF65-F5344CB8AC3E}">
        <p14:creationId xmlns:p14="http://schemas.microsoft.com/office/powerpoint/2010/main" val="4003305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049001-4880-462F-BBAD-AFA894D518BE}"/>
              </a:ext>
            </a:extLst>
          </p:cNvPr>
          <p:cNvSpPr>
            <a:spLocks noGrp="1"/>
          </p:cNvSpPr>
          <p:nvPr>
            <p:ph type="title"/>
          </p:nvPr>
        </p:nvSpPr>
        <p:spPr>
          <a:xfrm>
            <a:off x="1136397" y="502020"/>
            <a:ext cx="5323715" cy="1642970"/>
          </a:xfrm>
        </p:spPr>
        <p:txBody>
          <a:bodyPr anchor="b">
            <a:normAutofit/>
          </a:bodyPr>
          <a:lstStyle/>
          <a:p>
            <a:r>
              <a:rPr lang="en-GB" sz="4000"/>
              <a:t>History of the Rule of Law</a:t>
            </a:r>
          </a:p>
        </p:txBody>
      </p:sp>
      <p:sp>
        <p:nvSpPr>
          <p:cNvPr id="3" name="Content Placeholder 2">
            <a:extLst>
              <a:ext uri="{FF2B5EF4-FFF2-40B4-BE49-F238E27FC236}">
                <a16:creationId xmlns:a16="http://schemas.microsoft.com/office/drawing/2014/main" id="{E15AB658-2276-40E7-859D-B329739D2421}"/>
              </a:ext>
            </a:extLst>
          </p:cNvPr>
          <p:cNvSpPr>
            <a:spLocks noGrp="1"/>
          </p:cNvSpPr>
          <p:nvPr>
            <p:ph idx="1"/>
          </p:nvPr>
        </p:nvSpPr>
        <p:spPr>
          <a:xfrm>
            <a:off x="1144923" y="2405894"/>
            <a:ext cx="5315189" cy="3535083"/>
          </a:xfrm>
        </p:spPr>
        <p:txBody>
          <a:bodyPr anchor="t">
            <a:normAutofit/>
          </a:bodyPr>
          <a:lstStyle/>
          <a:p>
            <a:r>
              <a:rPr lang="en-GB" sz="1700" dirty="0"/>
              <a:t>Aristotle ‘Politics and Athenian Constitution’ – shift to rule by the King</a:t>
            </a:r>
          </a:p>
          <a:p>
            <a:r>
              <a:rPr lang="en-GB" sz="1700" dirty="0"/>
              <a:t>Magna Carta 1215 and the Bill of Rights 1689</a:t>
            </a:r>
          </a:p>
          <a:p>
            <a:r>
              <a:rPr lang="en-GB" sz="1700" i="1" dirty="0"/>
              <a:t>Entick v Carrington </a:t>
            </a:r>
            <a:r>
              <a:rPr lang="en-GB" sz="1700" dirty="0"/>
              <a:t>(1765) 95 ER 807</a:t>
            </a:r>
          </a:p>
          <a:p>
            <a:pPr lvl="1"/>
            <a:r>
              <a:rPr lang="en-GB" sz="1700" dirty="0"/>
              <a:t>Lord Camden CJ [817]: ‘</a:t>
            </a:r>
            <a:r>
              <a:rPr lang="en-GB" sz="1700" i="1" dirty="0"/>
              <a:t>if it is law, it will be found in our books. If it is not to be found there, it is not law.’</a:t>
            </a:r>
          </a:p>
          <a:p>
            <a:r>
              <a:rPr lang="en-GB" sz="1700" i="1" dirty="0"/>
              <a:t>R (Miller) v Prime Minister </a:t>
            </a:r>
            <a:r>
              <a:rPr lang="en-GB" sz="1700" dirty="0"/>
              <a:t>[2019] UKSC 41 </a:t>
            </a:r>
          </a:p>
          <a:p>
            <a:pPr lvl="1"/>
            <a:r>
              <a:rPr lang="en-GB" sz="1700" dirty="0"/>
              <a:t>[31]: ‘</a:t>
            </a:r>
            <a:r>
              <a:rPr lang="en-GB" sz="1700" i="1" dirty="0"/>
              <a:t>Nevertheless, the courts have exercised a supervisory jurisdiction over the decisions of the executive for centuries</a:t>
            </a:r>
            <a:r>
              <a:rPr lang="en-GB" sz="1700" dirty="0"/>
              <a:t>.’</a:t>
            </a:r>
          </a:p>
          <a:p>
            <a:pPr lvl="1"/>
            <a:r>
              <a:rPr lang="en-GB" sz="1700" dirty="0"/>
              <a:t>[32] – reference back to </a:t>
            </a:r>
            <a:r>
              <a:rPr lang="en-GB" sz="1700" i="1" dirty="0"/>
              <a:t>Entick</a:t>
            </a:r>
            <a:endParaRPr lang="en-GB" sz="1700" dirty="0"/>
          </a:p>
        </p:txBody>
      </p:sp>
      <p:sp>
        <p:nvSpPr>
          <p:cNvPr id="32" name="Rectangle 16">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18">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20">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22">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CDAAFB23-2176-4B46-BD46-C3C550D92CDF}"/>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t="2735" r="-1" b="20340"/>
          <a:stretch/>
        </p:blipFill>
        <p:spPr>
          <a:xfrm>
            <a:off x="7315150" y="909081"/>
            <a:ext cx="3692163" cy="5071731"/>
          </a:xfrm>
          <a:prstGeom prst="rect">
            <a:avLst/>
          </a:prstGeom>
        </p:spPr>
      </p:pic>
    </p:spTree>
    <p:extLst>
      <p:ext uri="{BB962C8B-B14F-4D97-AF65-F5344CB8AC3E}">
        <p14:creationId xmlns:p14="http://schemas.microsoft.com/office/powerpoint/2010/main" val="2573097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08A258-00FB-4DBB-B2E2-7631A876EB95}"/>
              </a:ext>
            </a:extLst>
          </p:cNvPr>
          <p:cNvSpPr>
            <a:spLocks noGrp="1"/>
          </p:cNvSpPr>
          <p:nvPr>
            <p:ph type="title"/>
          </p:nvPr>
        </p:nvSpPr>
        <p:spPr>
          <a:xfrm>
            <a:off x="640080" y="325369"/>
            <a:ext cx="4368602" cy="1956841"/>
          </a:xfrm>
        </p:spPr>
        <p:txBody>
          <a:bodyPr anchor="b">
            <a:normAutofit/>
          </a:bodyPr>
          <a:lstStyle/>
          <a:p>
            <a:r>
              <a:rPr lang="en-GB" sz="5000"/>
              <a:t>A V Dicey on the Rule of Law</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EFCB5A9-4D25-4DFA-837F-FE63868190CF}"/>
              </a:ext>
            </a:extLst>
          </p:cNvPr>
          <p:cNvSpPr>
            <a:spLocks noGrp="1"/>
          </p:cNvSpPr>
          <p:nvPr>
            <p:ph idx="1"/>
          </p:nvPr>
        </p:nvSpPr>
        <p:spPr>
          <a:xfrm>
            <a:off x="640080" y="2915457"/>
            <a:ext cx="4243589" cy="3320668"/>
          </a:xfrm>
        </p:spPr>
        <p:txBody>
          <a:bodyPr>
            <a:normAutofit/>
          </a:bodyPr>
          <a:lstStyle/>
          <a:p>
            <a:r>
              <a:rPr lang="en-GB" sz="2200" i="1" dirty="0"/>
              <a:t>‘One of the most marked peculiarities of English life.’</a:t>
            </a:r>
          </a:p>
          <a:p>
            <a:r>
              <a:rPr lang="en-GB" sz="2200" dirty="0"/>
              <a:t>Three main principles</a:t>
            </a:r>
          </a:p>
          <a:p>
            <a:pPr lvl="1"/>
            <a:r>
              <a:rPr lang="en-GB" sz="2000" dirty="0"/>
              <a:t>No man is punishable except for a distinct breach of the law.</a:t>
            </a:r>
          </a:p>
          <a:p>
            <a:pPr lvl="1"/>
            <a:r>
              <a:rPr lang="en-GB" sz="2000" dirty="0"/>
              <a:t>No man is above the law. </a:t>
            </a:r>
          </a:p>
          <a:p>
            <a:pPr lvl="1"/>
            <a:r>
              <a:rPr lang="en-GB" sz="2000" dirty="0"/>
              <a:t>The constitution is a result common law.</a:t>
            </a:r>
          </a:p>
        </p:txBody>
      </p:sp>
      <p:pic>
        <p:nvPicPr>
          <p:cNvPr id="5" name="Picture 4" descr="A person standing in front of a door&#10;&#10;Description automatically generated with low confidence">
            <a:extLst>
              <a:ext uri="{FF2B5EF4-FFF2-40B4-BE49-F238E27FC236}">
                <a16:creationId xmlns:a16="http://schemas.microsoft.com/office/drawing/2014/main" id="{3F60539B-5C9E-42AB-BEA4-074643DFEDEB}"/>
              </a:ext>
            </a:extLst>
          </p:cNvPr>
          <p:cNvPicPr>
            <a:picLocks noChangeAspect="1"/>
          </p:cNvPicPr>
          <p:nvPr/>
        </p:nvPicPr>
        <p:blipFill rotWithShape="1">
          <a:blip r:embed="rId2">
            <a:extLst>
              <a:ext uri="{28A0092B-C50C-407E-A947-70E740481C1C}">
                <a14:useLocalDpi xmlns:a14="http://schemas.microsoft.com/office/drawing/2010/main" val="0"/>
              </a:ext>
            </a:extLst>
          </a:blip>
          <a:srcRect t="738" r="2" b="28726"/>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70085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771B7F4-8CA1-405A-AA6E-5F0ECA1B5FA9}"/>
              </a:ext>
            </a:extLst>
          </p:cNvPr>
          <p:cNvSpPr>
            <a:spLocks noGrp="1"/>
          </p:cNvSpPr>
          <p:nvPr>
            <p:ph type="title"/>
          </p:nvPr>
        </p:nvSpPr>
        <p:spPr>
          <a:xfrm>
            <a:off x="6234865" y="568517"/>
            <a:ext cx="5248221" cy="1067209"/>
          </a:xfrm>
        </p:spPr>
        <p:txBody>
          <a:bodyPr>
            <a:normAutofit/>
          </a:bodyPr>
          <a:lstStyle/>
          <a:p>
            <a:pPr algn="ctr"/>
            <a:r>
              <a:rPr lang="en-GB" sz="3400" b="1" dirty="0">
                <a:solidFill>
                  <a:schemeClr val="bg1"/>
                </a:solidFill>
              </a:rPr>
              <a:t>No punishment without a breach of law.</a:t>
            </a:r>
          </a:p>
        </p:txBody>
      </p:sp>
      <p:pic>
        <p:nvPicPr>
          <p:cNvPr id="5" name="Picture 4" descr="Map&#10;&#10;Description automatically generated">
            <a:extLst>
              <a:ext uri="{FF2B5EF4-FFF2-40B4-BE49-F238E27FC236}">
                <a16:creationId xmlns:a16="http://schemas.microsoft.com/office/drawing/2014/main" id="{2E7E66A9-09F2-4EE0-A0DA-4227E4CBB403}"/>
              </a:ext>
            </a:extLst>
          </p:cNvPr>
          <p:cNvPicPr>
            <a:picLocks noChangeAspect="1"/>
          </p:cNvPicPr>
          <p:nvPr/>
        </p:nvPicPr>
        <p:blipFill rotWithShape="1">
          <a:blip r:embed="rId2">
            <a:extLst>
              <a:ext uri="{28A0092B-C50C-407E-A947-70E740481C1C}">
                <a14:useLocalDpi xmlns:a14="http://schemas.microsoft.com/office/drawing/2010/main" val="0"/>
              </a:ext>
            </a:extLst>
          </a:blip>
          <a:srcRect l="15734" r="17720" b="-1"/>
          <a:stretch/>
        </p:blipFill>
        <p:spPr>
          <a:xfrm>
            <a:off x="739959" y="1095407"/>
            <a:ext cx="4754947" cy="4754947"/>
          </a:xfrm>
          <a:custGeom>
            <a:avLst/>
            <a:gdLst/>
            <a:ahLst/>
            <a:cxnLst/>
            <a:rect l="l" t="t" r="r" b="b"/>
            <a:pathLst>
              <a:path w="2388070" h="2388070">
                <a:moveTo>
                  <a:pt x="1194035" y="0"/>
                </a:moveTo>
                <a:cubicBezTo>
                  <a:pt x="1853482" y="0"/>
                  <a:pt x="2388070" y="534588"/>
                  <a:pt x="2388070" y="1194035"/>
                </a:cubicBezTo>
                <a:cubicBezTo>
                  <a:pt x="2388070" y="1853482"/>
                  <a:pt x="1853482" y="2388070"/>
                  <a:pt x="1194035" y="2388070"/>
                </a:cubicBezTo>
                <a:cubicBezTo>
                  <a:pt x="534588" y="2388070"/>
                  <a:pt x="0" y="1853482"/>
                  <a:pt x="0" y="1194035"/>
                </a:cubicBezTo>
                <a:cubicBezTo>
                  <a:pt x="0" y="534588"/>
                  <a:pt x="534588" y="0"/>
                  <a:pt x="1194035" y="0"/>
                </a:cubicBezTo>
                <a:close/>
              </a:path>
            </a:pathLst>
          </a:custGeom>
          <a:ln w="28575">
            <a:noFill/>
          </a:ln>
        </p:spPr>
      </p:pic>
      <p:grpSp>
        <p:nvGrpSpPr>
          <p:cNvPr id="12" name="Group 11">
            <a:extLst>
              <a:ext uri="{FF2B5EF4-FFF2-40B4-BE49-F238E27FC236}">
                <a16:creationId xmlns:a16="http://schemas.microsoft.com/office/drawing/2014/main" id="{B894EFA8-F425-4D19-A94B-445388B31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13" name="Freeform: Shape 12">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4" name="Freeform: Shape 13">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3" name="Content Placeholder 2">
            <a:extLst>
              <a:ext uri="{FF2B5EF4-FFF2-40B4-BE49-F238E27FC236}">
                <a16:creationId xmlns:a16="http://schemas.microsoft.com/office/drawing/2014/main" id="{C7A37509-7E6A-4997-9320-8568430498B1}"/>
              </a:ext>
            </a:extLst>
          </p:cNvPr>
          <p:cNvSpPr>
            <a:spLocks noGrp="1"/>
          </p:cNvSpPr>
          <p:nvPr>
            <p:ph idx="1"/>
          </p:nvPr>
        </p:nvSpPr>
        <p:spPr>
          <a:xfrm>
            <a:off x="6234868" y="1820369"/>
            <a:ext cx="5217173" cy="4351338"/>
          </a:xfrm>
        </p:spPr>
        <p:txBody>
          <a:bodyPr>
            <a:normAutofit/>
          </a:bodyPr>
          <a:lstStyle/>
          <a:p>
            <a:pPr marL="0" indent="0">
              <a:buNone/>
            </a:pPr>
            <a:r>
              <a:rPr lang="en-GB" sz="2000" b="1" i="1">
                <a:solidFill>
                  <a:schemeClr val="bg1"/>
                </a:solidFill>
              </a:rPr>
              <a:t>A and others v Secretary of State for the Home Department </a:t>
            </a:r>
            <a:r>
              <a:rPr lang="en-GB" sz="2000" b="1">
                <a:solidFill>
                  <a:schemeClr val="bg1"/>
                </a:solidFill>
              </a:rPr>
              <a:t>[2004] UKHL 56 (the Belmarsh Detainees case)</a:t>
            </a:r>
            <a:endParaRPr lang="en-GB" sz="2000" b="1" i="1">
              <a:solidFill>
                <a:schemeClr val="bg1"/>
              </a:solidFill>
            </a:endParaRPr>
          </a:p>
          <a:p>
            <a:r>
              <a:rPr lang="en-GB" sz="2000">
                <a:solidFill>
                  <a:schemeClr val="bg1"/>
                </a:solidFill>
              </a:rPr>
              <a:t>s23 Anti-Terrorism, Crime and Security Act 2001</a:t>
            </a:r>
            <a:r>
              <a:rPr lang="en-GB" sz="2000">
                <a:solidFill>
                  <a:schemeClr val="bg1"/>
                </a:solidFill>
                <a:sym typeface="Wingdings" panose="05000000000000000000" pitchFamily="2" charset="2"/>
              </a:rPr>
              <a:t> indefinite detention of foreign prisoners without trial</a:t>
            </a:r>
          </a:p>
          <a:p>
            <a:r>
              <a:rPr lang="en-GB" sz="2000">
                <a:solidFill>
                  <a:schemeClr val="bg1"/>
                </a:solidFill>
                <a:sym typeface="Wingdings" panose="05000000000000000000" pitchFamily="2" charset="2"/>
              </a:rPr>
              <a:t>Article 15 ECHR  used to suspend Article 5’s Right to Liberty</a:t>
            </a:r>
          </a:p>
          <a:p>
            <a:r>
              <a:rPr lang="en-GB" sz="2000">
                <a:solidFill>
                  <a:schemeClr val="bg1"/>
                </a:solidFill>
                <a:sym typeface="Wingdings" panose="05000000000000000000" pitchFamily="2" charset="2"/>
              </a:rPr>
              <a:t>Strict conditions met?  NB: National security.</a:t>
            </a:r>
          </a:p>
          <a:p>
            <a:r>
              <a:rPr lang="en-GB" sz="2000">
                <a:solidFill>
                  <a:schemeClr val="bg1"/>
                </a:solidFill>
                <a:sym typeface="Wingdings" panose="05000000000000000000" pitchFamily="2" charset="2"/>
              </a:rPr>
              <a:t>Aimed at foreigners only</a:t>
            </a:r>
          </a:p>
          <a:p>
            <a:pPr marL="0" indent="0">
              <a:buNone/>
            </a:pPr>
            <a:r>
              <a:rPr lang="en-GB" sz="2000">
                <a:solidFill>
                  <a:schemeClr val="bg1"/>
                </a:solidFill>
                <a:sym typeface="Wingdings" panose="05000000000000000000" pitchFamily="2" charset="2"/>
              </a:rPr>
              <a:t>“indefinite imprisonment without charge or trial is an anathema in any country which observes the rule of law.” (Lord Nicholls)</a:t>
            </a:r>
            <a:endParaRPr lang="en-GB" sz="2000">
              <a:solidFill>
                <a:schemeClr val="bg1"/>
              </a:solidFill>
            </a:endParaRPr>
          </a:p>
          <a:p>
            <a:endParaRPr lang="en-GB" sz="2000">
              <a:solidFill>
                <a:schemeClr val="bg1"/>
              </a:solidFill>
            </a:endParaRPr>
          </a:p>
        </p:txBody>
      </p:sp>
      <p:grpSp>
        <p:nvGrpSpPr>
          <p:cNvPr id="16" name="Graphic 185">
            <a:extLst>
              <a:ext uri="{FF2B5EF4-FFF2-40B4-BE49-F238E27FC236}">
                <a16:creationId xmlns:a16="http://schemas.microsoft.com/office/drawing/2014/main" id="{582A903B-6B78-4F0A-B7C9-3D80499020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17" name="Freeform: Shape 16">
              <a:extLst>
                <a:ext uri="{FF2B5EF4-FFF2-40B4-BE49-F238E27FC236}">
                  <a16:creationId xmlns:a16="http://schemas.microsoft.com/office/drawing/2014/main" id="{D510EA93-8F64-42C8-A630-D449506E9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06CB53FC-E4DA-4001-928B-9998A85EA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D210B969-4FDF-4AAC-9397-63D543495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570B3EF0-84EA-4F47-86A3-1EA1F644A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259369A8-EF57-42A1-8EC8-F6A9F92A3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217452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28D1E49-2A21-4A83-A0E0-FB1597B4B2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088B852E-5494-418B-A833-75CF016A9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3" name="Freeform 5">
              <a:extLst>
                <a:ext uri="{FF2B5EF4-FFF2-40B4-BE49-F238E27FC236}">
                  <a16:creationId xmlns:a16="http://schemas.microsoft.com/office/drawing/2014/main" id="{DF31E3C1-1A46-4329-9F80-B576692FEE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294B4592-99CA-47B1-816F-CE2D44F65B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BF690E4C-72F8-4AC5-AF99-562763CC67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F834CDD4-CAB8-4ACC-9AAC-5399C743DE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1AEB045A-6821-475B-A28E-047437ABEF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D9B790C0-3D34-4626-BAFB-6EB473F40C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EDA4D87F-91A4-4628-9A6E-F01820A7EE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2">
              <a:extLst>
                <a:ext uri="{FF2B5EF4-FFF2-40B4-BE49-F238E27FC236}">
                  <a16:creationId xmlns:a16="http://schemas.microsoft.com/office/drawing/2014/main" id="{045DAB88-124C-459C-A889-DAE9C9BE285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3">
              <a:extLst>
                <a:ext uri="{FF2B5EF4-FFF2-40B4-BE49-F238E27FC236}">
                  <a16:creationId xmlns:a16="http://schemas.microsoft.com/office/drawing/2014/main" id="{85D44010-1DAA-4CAC-B83F-7E3E8C455D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4">
              <a:extLst>
                <a:ext uri="{FF2B5EF4-FFF2-40B4-BE49-F238E27FC236}">
                  <a16:creationId xmlns:a16="http://schemas.microsoft.com/office/drawing/2014/main" id="{E8C01D66-5C93-4A2E-AA74-DE97574EA4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5">
              <a:extLst>
                <a:ext uri="{FF2B5EF4-FFF2-40B4-BE49-F238E27FC236}">
                  <a16:creationId xmlns:a16="http://schemas.microsoft.com/office/drawing/2014/main" id="{E2E1A6E1-6C4A-47D3-81E2-9F8624F1BB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a:extLst>
                <a:ext uri="{FF2B5EF4-FFF2-40B4-BE49-F238E27FC236}">
                  <a16:creationId xmlns:a16="http://schemas.microsoft.com/office/drawing/2014/main" id="{3E849CB5-4526-49DC-B77B-A20FDB7FFD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7">
              <a:extLst>
                <a:ext uri="{FF2B5EF4-FFF2-40B4-BE49-F238E27FC236}">
                  <a16:creationId xmlns:a16="http://schemas.microsoft.com/office/drawing/2014/main" id="{5A18C8A4-FB2A-44C1-93D3-26C6DDFE0C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8">
              <a:extLst>
                <a:ext uri="{FF2B5EF4-FFF2-40B4-BE49-F238E27FC236}">
                  <a16:creationId xmlns:a16="http://schemas.microsoft.com/office/drawing/2014/main" id="{85D014FD-8C5A-4071-B19E-4910AAB618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9">
              <a:extLst>
                <a:ext uri="{FF2B5EF4-FFF2-40B4-BE49-F238E27FC236}">
                  <a16:creationId xmlns:a16="http://schemas.microsoft.com/office/drawing/2014/main" id="{A37D7262-3596-4026-9AD4-E94332E526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0">
              <a:extLst>
                <a:ext uri="{FF2B5EF4-FFF2-40B4-BE49-F238E27FC236}">
                  <a16:creationId xmlns:a16="http://schemas.microsoft.com/office/drawing/2014/main" id="{187E37E0-AAC3-4B33-AF36-334ACCBD33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1">
              <a:extLst>
                <a:ext uri="{FF2B5EF4-FFF2-40B4-BE49-F238E27FC236}">
                  <a16:creationId xmlns:a16="http://schemas.microsoft.com/office/drawing/2014/main" id="{409758BB-8A0E-4BEB-BC0C-F410AD98CD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2">
              <a:extLst>
                <a:ext uri="{FF2B5EF4-FFF2-40B4-BE49-F238E27FC236}">
                  <a16:creationId xmlns:a16="http://schemas.microsoft.com/office/drawing/2014/main" id="{97C4EFE2-9D25-4978-BD9A-873B492702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3">
              <a:extLst>
                <a:ext uri="{FF2B5EF4-FFF2-40B4-BE49-F238E27FC236}">
                  <a16:creationId xmlns:a16="http://schemas.microsoft.com/office/drawing/2014/main" id="{9CCAF82A-A0E0-4B55-A97B-EFFAE79AF7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4">
              <a:extLst>
                <a:ext uri="{FF2B5EF4-FFF2-40B4-BE49-F238E27FC236}">
                  <a16:creationId xmlns:a16="http://schemas.microsoft.com/office/drawing/2014/main" id="{4F800DD8-3954-4F73-8807-16F1CFAC1E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5">
              <a:extLst>
                <a:ext uri="{FF2B5EF4-FFF2-40B4-BE49-F238E27FC236}">
                  <a16:creationId xmlns:a16="http://schemas.microsoft.com/office/drawing/2014/main" id="{84E1C91A-4B06-4852-918C-6380FA986B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9BFE047A-8ADB-4113-9FF1-5C504B35EBC5}"/>
              </a:ext>
            </a:extLst>
          </p:cNvPr>
          <p:cNvSpPr>
            <a:spLocks noGrp="1"/>
          </p:cNvSpPr>
          <p:nvPr>
            <p:ph type="title"/>
          </p:nvPr>
        </p:nvSpPr>
        <p:spPr>
          <a:xfrm>
            <a:off x="904877" y="795527"/>
            <a:ext cx="10488547" cy="1190912"/>
          </a:xfrm>
        </p:spPr>
        <p:txBody>
          <a:bodyPr>
            <a:normAutofit/>
          </a:bodyPr>
          <a:lstStyle/>
          <a:p>
            <a:pPr algn="ctr"/>
            <a:r>
              <a:rPr lang="en-GB" sz="4000" b="1"/>
              <a:t>No man is above the law.</a:t>
            </a:r>
          </a:p>
        </p:txBody>
      </p:sp>
      <p:sp>
        <p:nvSpPr>
          <p:cNvPr id="35" name="Rectangle 34">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030" y="2250281"/>
            <a:ext cx="4959318" cy="3678237"/>
          </a:xfrm>
          <a:prstGeom prst="rect">
            <a:avLst/>
          </a:prstGeom>
          <a:solidFill>
            <a:schemeClr val="bg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10;&#10;Description automatically generated">
            <a:extLst>
              <a:ext uri="{FF2B5EF4-FFF2-40B4-BE49-F238E27FC236}">
                <a16:creationId xmlns:a16="http://schemas.microsoft.com/office/drawing/2014/main" id="{A784A193-7EF9-3078-7108-3296851F973F}"/>
              </a:ext>
            </a:extLst>
          </p:cNvPr>
          <p:cNvPicPr>
            <a:picLocks noChangeAspect="1"/>
          </p:cNvPicPr>
          <p:nvPr/>
        </p:nvPicPr>
        <p:blipFill rotWithShape="1">
          <a:blip r:embed="rId2">
            <a:extLst>
              <a:ext uri="{28A0092B-C50C-407E-A947-70E740481C1C}">
                <a14:useLocalDpi xmlns:a14="http://schemas.microsoft.com/office/drawing/2010/main" val="0"/>
              </a:ext>
            </a:extLst>
          </a:blip>
          <a:srcRect r="2" b="922"/>
          <a:stretch/>
        </p:blipFill>
        <p:spPr>
          <a:xfrm>
            <a:off x="1103257" y="2416047"/>
            <a:ext cx="4626864" cy="3346704"/>
          </a:xfrm>
          <a:prstGeom prst="rect">
            <a:avLst/>
          </a:prstGeom>
          <a:ln w="12700">
            <a:noFill/>
          </a:ln>
        </p:spPr>
      </p:pic>
      <p:sp>
        <p:nvSpPr>
          <p:cNvPr id="3" name="Content Placeholder 2">
            <a:extLst>
              <a:ext uri="{FF2B5EF4-FFF2-40B4-BE49-F238E27FC236}">
                <a16:creationId xmlns:a16="http://schemas.microsoft.com/office/drawing/2014/main" id="{C8BE6105-519E-4A66-882E-614CD763583B}"/>
              </a:ext>
            </a:extLst>
          </p:cNvPr>
          <p:cNvSpPr>
            <a:spLocks noGrp="1"/>
          </p:cNvSpPr>
          <p:nvPr>
            <p:ph idx="1"/>
          </p:nvPr>
        </p:nvSpPr>
        <p:spPr>
          <a:xfrm>
            <a:off x="6380703" y="2228850"/>
            <a:ext cx="5028928" cy="3699669"/>
          </a:xfrm>
        </p:spPr>
        <p:txBody>
          <a:bodyPr anchor="ctr">
            <a:normAutofit/>
          </a:bodyPr>
          <a:lstStyle/>
          <a:p>
            <a:pPr marL="0" indent="0">
              <a:buNone/>
            </a:pPr>
            <a:r>
              <a:rPr lang="en-GB" sz="1800" b="1" i="1" dirty="0"/>
              <a:t>M v Home Office </a:t>
            </a:r>
            <a:r>
              <a:rPr lang="en-GB" sz="1800" b="1" dirty="0"/>
              <a:t>[1993] UKHL 5</a:t>
            </a:r>
          </a:p>
          <a:p>
            <a:r>
              <a:rPr lang="en-GB" sz="1800" dirty="0"/>
              <a:t>M deported to Zaire* in breach of court order</a:t>
            </a:r>
          </a:p>
          <a:p>
            <a:r>
              <a:rPr lang="en-GB" sz="1800" dirty="0"/>
              <a:t>Court orders his return to the UK</a:t>
            </a:r>
          </a:p>
          <a:p>
            <a:r>
              <a:rPr lang="en-GB" sz="1800" dirty="0"/>
              <a:t>Home Secretary decides otherwise</a:t>
            </a:r>
          </a:p>
          <a:p>
            <a:r>
              <a:rPr lang="en-GB" sz="1800" dirty="0"/>
              <a:t>Home Secretary in contempt of court</a:t>
            </a:r>
          </a:p>
          <a:p>
            <a:pPr marL="0" indent="0">
              <a:buNone/>
            </a:pPr>
            <a:r>
              <a:rPr lang="en-GB" sz="1800" dirty="0"/>
              <a:t>“[T]he object of the exercise is not so much to punish an individual as to vindicate the rule of law by a finding of contempt.” (Lord Woolf)</a:t>
            </a:r>
            <a:endParaRPr lang="en-GB" sz="1800" b="1" dirty="0"/>
          </a:p>
          <a:p>
            <a:pPr marL="0" indent="0">
              <a:buNone/>
            </a:pPr>
            <a:r>
              <a:rPr lang="en-GB" sz="1800" i="1" dirty="0"/>
              <a:t>*</a:t>
            </a:r>
            <a:r>
              <a:rPr lang="en-GB" sz="1800" dirty="0"/>
              <a:t>now Democratic Republic of the Congo</a:t>
            </a:r>
          </a:p>
          <a:p>
            <a:pPr marL="0" indent="0">
              <a:buNone/>
            </a:pPr>
            <a:r>
              <a:rPr lang="en-GB" sz="1800" b="1" i="1" dirty="0"/>
              <a:t>R v Mullen </a:t>
            </a:r>
            <a:r>
              <a:rPr lang="en-GB" sz="1800" b="1" dirty="0"/>
              <a:t>[2000] QB 520 CA</a:t>
            </a:r>
            <a:r>
              <a:rPr lang="en-GB" sz="1800" b="1" i="1" dirty="0"/>
              <a:t> – </a:t>
            </a:r>
            <a:r>
              <a:rPr lang="en-GB" sz="1800" dirty="0"/>
              <a:t>the means do not justify the ends.</a:t>
            </a:r>
          </a:p>
          <a:p>
            <a:endParaRPr lang="en-GB" sz="1800" dirty="0"/>
          </a:p>
        </p:txBody>
      </p:sp>
    </p:spTree>
    <p:extLst>
      <p:ext uri="{BB962C8B-B14F-4D97-AF65-F5344CB8AC3E}">
        <p14:creationId xmlns:p14="http://schemas.microsoft.com/office/powerpoint/2010/main" val="578889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9">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4D3933"/>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7D54A47C-1E8C-0612-FC9E-58DBE566342F}"/>
              </a:ext>
            </a:extLst>
          </p:cNvPr>
          <p:cNvSpPr>
            <a:spLocks noGrp="1"/>
          </p:cNvSpPr>
          <p:nvPr>
            <p:ph type="title"/>
          </p:nvPr>
        </p:nvSpPr>
        <p:spPr>
          <a:xfrm>
            <a:off x="731520" y="731520"/>
            <a:ext cx="6089904" cy="1426464"/>
          </a:xfrm>
        </p:spPr>
        <p:txBody>
          <a:bodyPr>
            <a:normAutofit/>
          </a:bodyPr>
          <a:lstStyle/>
          <a:p>
            <a:r>
              <a:rPr lang="en-GB">
                <a:solidFill>
                  <a:srgbClr val="FFFFFF"/>
                </a:solidFill>
              </a:rPr>
              <a:t>The constitution is a result common law.</a:t>
            </a:r>
          </a:p>
        </p:txBody>
      </p:sp>
      <p:sp>
        <p:nvSpPr>
          <p:cNvPr id="38" name="Rectangle 11">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9" name="Rectangle 13">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BF7F2E"/>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0" name="Rectangle 15">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6675121"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20FB185-C7F5-53D9-7976-65E2A49DCBBF}"/>
              </a:ext>
            </a:extLst>
          </p:cNvPr>
          <p:cNvSpPr>
            <a:spLocks noGrp="1"/>
          </p:cNvSpPr>
          <p:nvPr>
            <p:ph idx="1"/>
          </p:nvPr>
        </p:nvSpPr>
        <p:spPr>
          <a:xfrm>
            <a:off x="789456" y="2798385"/>
            <a:ext cx="6031967" cy="3283260"/>
          </a:xfrm>
        </p:spPr>
        <p:txBody>
          <a:bodyPr anchor="ctr">
            <a:normAutofit/>
          </a:bodyPr>
          <a:lstStyle/>
          <a:p>
            <a:r>
              <a:rPr lang="en-GB" sz="1900" i="1" dirty="0">
                <a:sym typeface="Wingdings" panose="05000000000000000000" pitchFamily="2" charset="2"/>
              </a:rPr>
              <a:t>Jackson v AG </a:t>
            </a:r>
            <a:r>
              <a:rPr lang="en-GB" sz="1900" dirty="0">
                <a:sym typeface="Wingdings" panose="05000000000000000000" pitchFamily="2" charset="2"/>
              </a:rPr>
              <a:t>[2005] UKHL 56 Lord Steyn at [102]</a:t>
            </a:r>
          </a:p>
          <a:p>
            <a:pPr marL="228600" lvl="1" indent="0">
              <a:buNone/>
            </a:pPr>
            <a:r>
              <a:rPr lang="en-US" sz="1900" dirty="0"/>
              <a:t>[T]he supremacy of Parliament is … a construct of the common law.   The judges created this principle.”</a:t>
            </a:r>
            <a:endParaRPr lang="en-GB" sz="1900" dirty="0"/>
          </a:p>
          <a:p>
            <a:r>
              <a:rPr lang="en-GB" sz="1900" dirty="0"/>
              <a:t>Embeds constitution in fabric of society</a:t>
            </a:r>
          </a:p>
          <a:p>
            <a:pPr lvl="1"/>
            <a:r>
              <a:rPr lang="en-GB" sz="1900" dirty="0"/>
              <a:t>Concrete situations</a:t>
            </a:r>
          </a:p>
          <a:p>
            <a:pPr lvl="1"/>
            <a:r>
              <a:rPr lang="en-GB" sz="1900" dirty="0"/>
              <a:t>Practical remedies in the hands of the courts</a:t>
            </a:r>
          </a:p>
          <a:p>
            <a:pPr lvl="1"/>
            <a:r>
              <a:rPr lang="en-GB" sz="1900" dirty="0"/>
              <a:t>Individual rights as the basic perspective </a:t>
            </a:r>
          </a:p>
          <a:p>
            <a:endParaRPr lang="en-GB" sz="1900" dirty="0"/>
          </a:p>
          <a:p>
            <a:endParaRPr lang="en-GB" sz="1900" dirty="0"/>
          </a:p>
        </p:txBody>
      </p:sp>
      <p:pic>
        <p:nvPicPr>
          <p:cNvPr id="5" name="Picture 4" descr="A gavel on top of a piece of paper&#10;&#10;Description automatically generated with low confidence">
            <a:extLst>
              <a:ext uri="{FF2B5EF4-FFF2-40B4-BE49-F238E27FC236}">
                <a16:creationId xmlns:a16="http://schemas.microsoft.com/office/drawing/2014/main" id="{EA758278-9632-C54C-C614-0A16491FE89F}"/>
              </a:ext>
            </a:extLst>
          </p:cNvPr>
          <p:cNvPicPr>
            <a:picLocks noChangeAspect="1"/>
          </p:cNvPicPr>
          <p:nvPr/>
        </p:nvPicPr>
        <p:blipFill rotWithShape="1">
          <a:blip r:embed="rId2">
            <a:extLst>
              <a:ext uri="{28A0092B-C50C-407E-A947-70E740481C1C}">
                <a14:useLocalDpi xmlns:a14="http://schemas.microsoft.com/office/drawing/2010/main" val="0"/>
              </a:ext>
            </a:extLst>
          </a:blip>
          <a:srcRect r="15902" b="-1"/>
          <a:stretch/>
        </p:blipFill>
        <p:spPr>
          <a:xfrm>
            <a:off x="7277100" y="2480954"/>
            <a:ext cx="4455979" cy="3918123"/>
          </a:xfrm>
          <a:prstGeom prst="rect">
            <a:avLst/>
          </a:prstGeom>
        </p:spPr>
      </p:pic>
    </p:spTree>
    <p:extLst>
      <p:ext uri="{BB962C8B-B14F-4D97-AF65-F5344CB8AC3E}">
        <p14:creationId xmlns:p14="http://schemas.microsoft.com/office/powerpoint/2010/main" val="3880853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14"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2EDB8052-8C71-4B44-ACDA-A22BFEB506DB}"/>
              </a:ext>
            </a:extLst>
          </p:cNvPr>
          <p:cNvSpPr>
            <a:spLocks noGrp="1"/>
          </p:cNvSpPr>
          <p:nvPr>
            <p:ph type="title"/>
          </p:nvPr>
        </p:nvSpPr>
        <p:spPr>
          <a:xfrm rot="16200000">
            <a:off x="-1325880" y="1947672"/>
            <a:ext cx="5961888" cy="2788920"/>
          </a:xfrm>
        </p:spPr>
        <p:txBody>
          <a:bodyPr anchor="ctr">
            <a:normAutofit/>
          </a:bodyPr>
          <a:lstStyle/>
          <a:p>
            <a:r>
              <a:rPr lang="en-GB" sz="4800">
                <a:solidFill>
                  <a:schemeClr val="bg1"/>
                </a:solidFill>
              </a:rPr>
              <a:t>Formal and Substantive Theories</a:t>
            </a:r>
          </a:p>
        </p:txBody>
      </p:sp>
      <p:graphicFrame>
        <p:nvGraphicFramePr>
          <p:cNvPr id="16" name="Content Placeholder 2">
            <a:extLst>
              <a:ext uri="{FF2B5EF4-FFF2-40B4-BE49-F238E27FC236}">
                <a16:creationId xmlns:a16="http://schemas.microsoft.com/office/drawing/2014/main" id="{AE1C5668-E737-29E4-DBFA-0648240D2CFF}"/>
              </a:ext>
            </a:extLst>
          </p:cNvPr>
          <p:cNvGraphicFramePr>
            <a:graphicFrameLocks noGrp="1"/>
          </p:cNvGraphicFramePr>
          <p:nvPr>
            <p:ph idx="1"/>
            <p:extLst>
              <p:ext uri="{D42A27DB-BD31-4B8C-83A1-F6EECF244321}">
                <p14:modId xmlns:p14="http://schemas.microsoft.com/office/powerpoint/2010/main" val="2809347893"/>
              </p:ext>
            </p:extLst>
          </p:nvPr>
        </p:nvGraphicFramePr>
        <p:xfrm>
          <a:off x="3794296" y="288758"/>
          <a:ext cx="7559504" cy="6285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214511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1361</TotalTime>
  <Words>2707</Words>
  <Application>Microsoft Office PowerPoint</Application>
  <PresentationFormat>Widescreen</PresentationFormat>
  <Paragraphs>166</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PUBLIC LAW: Lecture 4</vt:lpstr>
      <vt:lpstr>Today’s Plan</vt:lpstr>
      <vt:lpstr>The Rule of Law: Definition</vt:lpstr>
      <vt:lpstr>History of the Rule of Law</vt:lpstr>
      <vt:lpstr>A V Dicey on the Rule of Law</vt:lpstr>
      <vt:lpstr>No punishment without a breach of law.</vt:lpstr>
      <vt:lpstr>No man is above the law.</vt:lpstr>
      <vt:lpstr>The constitution is a result common law.</vt:lpstr>
      <vt:lpstr>Formal and Substantive Theories</vt:lpstr>
      <vt:lpstr>Formal Theories of the Rule of Law</vt:lpstr>
      <vt:lpstr>Joseph Raz ‘the rule of law and its virtue’ in ‘the authority of law: essays on law and morality’ 1979</vt:lpstr>
      <vt:lpstr>Lord Bingham</vt:lpstr>
      <vt:lpstr>Formal rule of law in context</vt:lpstr>
      <vt:lpstr>Formal rule of law in case law</vt:lpstr>
      <vt:lpstr>Substantive Theories of the Rule of Law</vt:lpstr>
      <vt:lpstr>Substantive rule of law in case law</vt:lpstr>
      <vt:lpstr>R v Secretary of State for the Home Department, ex parte Simms [2000] 2 AC 115</vt:lpstr>
      <vt:lpstr>Lord Hoffmann and the principle of legality: Simms, p. 132</vt:lpstr>
      <vt:lpstr>R (Evans) v Attorney-General [2015] UKSC 61</vt:lpstr>
      <vt:lpstr>Lord Neuberger’s judgment in Evans, [52]-[59]</vt:lpstr>
      <vt:lpstr>Two views of Lord Neuberger’s judgment</vt:lpstr>
      <vt:lpstr>Lord Mance, Lord Hughes, and Lord Wilson in Evans</vt:lpstr>
      <vt:lpstr>Summary</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LAW: Lecture 1</dc:title>
  <dc:subject/>
  <dc:creator>Canga, Pinar</dc:creator>
  <cp:keywords/>
  <dc:description/>
  <cp:lastModifiedBy>Canga, Pinar</cp:lastModifiedBy>
  <cp:revision>231</cp:revision>
  <dcterms:created xsi:type="dcterms:W3CDTF">2022-09-01T13:16:57Z</dcterms:created>
  <dcterms:modified xsi:type="dcterms:W3CDTF">2022-11-02T10:04:59Z</dcterms:modified>
  <cp:category/>
</cp:coreProperties>
</file>